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257" r:id="rId2"/>
    <p:sldId id="321" r:id="rId3"/>
    <p:sldId id="315" r:id="rId4"/>
    <p:sldId id="324" r:id="rId5"/>
    <p:sldId id="325" r:id="rId6"/>
    <p:sldId id="327" r:id="rId7"/>
    <p:sldId id="329" r:id="rId8"/>
    <p:sldId id="367" r:id="rId9"/>
    <p:sldId id="336" r:id="rId10"/>
    <p:sldId id="334" r:id="rId11"/>
    <p:sldId id="366" r:id="rId12"/>
    <p:sldId id="338" r:id="rId13"/>
    <p:sldId id="339" r:id="rId14"/>
    <p:sldId id="340" r:id="rId15"/>
    <p:sldId id="344" r:id="rId16"/>
    <p:sldId id="350" r:id="rId17"/>
    <p:sldId id="363" r:id="rId18"/>
    <p:sldId id="326" r:id="rId19"/>
    <p:sldId id="365" r:id="rId20"/>
    <p:sldId id="320" r:id="rId21"/>
    <p:sldId id="318" r:id="rId22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5" autoAdjust="0"/>
    <p:restoredTop sz="94717" autoAdjust="0"/>
  </p:normalViewPr>
  <p:slideViewPr>
    <p:cSldViewPr>
      <p:cViewPr>
        <p:scale>
          <a:sx n="88" d="100"/>
          <a:sy n="88" d="100"/>
        </p:scale>
        <p:origin x="-120" y="-408"/>
      </p:cViewPr>
      <p:guideLst>
        <p:guide orient="horz" pos="482"/>
        <p:guide orient="horz" pos="2205"/>
        <p:guide pos="2880"/>
        <p:guide pos="249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3432" y="-108"/>
      </p:cViewPr>
      <p:guideLst>
        <p:guide orient="horz" pos="3107"/>
        <p:guide pos="212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1A44997-F6F9-4936-B834-BB2D8F4025A6}" type="datetimeFigureOut">
              <a:rPr lang="ja-JP" altLang="en-US"/>
              <a:pPr>
                <a:defRPr/>
              </a:pPr>
              <a:t>2014/11/28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B9677CD-1031-477E-AD39-327000B688E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8358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1638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D7AF73-067A-4901-A372-F8317BCB0727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096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964DE1-91ED-4A0D-9009-D069DF0072A0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120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DF9021-2132-47B2-AA6C-A94CCBFA797C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325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B0F4BE-7C06-424E-AAD1-5CFD02492702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529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9ABA68-27A3-432F-A302-F19BCFA8ED23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553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E07B52-25EE-47F5-A50F-A2A721142F9C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7168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803985-5031-453D-9611-17086CCB50F9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8806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9E56D6-6542-4ABA-9303-0CE82ED0BD62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9113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34D838-EF95-49FA-A090-E39E379E1553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843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7BFD05-770D-4894-8474-7ECBA7EC15C1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253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1DF297-1B73-406F-8B2E-D453D582A495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457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848648-352F-4892-B7EF-748166F9B6F4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2662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79A041-9B80-41D1-845B-81C95035C662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072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9A763E-AFA1-4F1B-9809-A08FD8B43B19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505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2C3460-0D01-4993-B630-603C9CF9077E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505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2C3460-0D01-4993-B630-603C9CF9077E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096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964DE1-91ED-4A0D-9009-D069DF0072A0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3C92319-CB27-400C-863F-1A07E43ABAD6}" type="datetimeFigureOut">
              <a:rPr lang="ja-JP" altLang="en-US"/>
              <a:pPr>
                <a:defRPr/>
              </a:pPr>
              <a:t>2014/11/28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DE47968-FEFA-4C29-ABC3-74FF05AF3B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D2822A0-8EAF-4D32-B035-C109C7385583}" type="datetimeFigureOut">
              <a:rPr lang="ja-JP" altLang="en-US"/>
              <a:pPr>
                <a:defRPr/>
              </a:pPr>
              <a:t>2014/11/28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CC1B345-2E34-4046-AE59-3112573CCF9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DD282D8-29C9-457C-B399-23862FB40A9D}" type="datetimeFigureOut">
              <a:rPr lang="ja-JP" altLang="en-US"/>
              <a:pPr>
                <a:defRPr/>
              </a:pPr>
              <a:t>2014/11/28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27FC253-4812-4D87-B652-64D560E1D93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B2BE160-7FDE-4A21-9CDA-6EA87D5F58D2}" type="datetimeFigureOut">
              <a:rPr lang="ja-JP" altLang="en-US"/>
              <a:pPr>
                <a:defRPr/>
              </a:pPr>
              <a:t>2014/11/28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F910ED0-1BDA-40B1-BC0A-DEF6A647A7B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6"/>
          <p:cNvSpPr/>
          <p:nvPr userDrawn="1"/>
        </p:nvSpPr>
        <p:spPr>
          <a:xfrm>
            <a:off x="214313" y="765175"/>
            <a:ext cx="8715375" cy="460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E9CDE2D-23AC-45AF-85A5-72F03145654D}" type="datetimeFigureOut">
              <a:rPr lang="ja-JP" altLang="en-US"/>
              <a:pPr>
                <a:defRPr/>
              </a:pPr>
              <a:t>2014/11/28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06A67C7-9568-4E68-8C22-6D92DF7CE14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B50DC94-130A-48B0-9713-DF7D2001D322}" type="datetimeFigureOut">
              <a:rPr lang="ja-JP" altLang="en-US"/>
              <a:pPr>
                <a:defRPr/>
              </a:pPr>
              <a:t>2014/11/28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0095540-F505-4D7E-90A4-7FE398C1930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DFAD3B3-A927-4428-A158-C06AC7485A48}" type="datetimeFigureOut">
              <a:rPr lang="ja-JP" altLang="en-US"/>
              <a:pPr>
                <a:defRPr/>
              </a:pPr>
              <a:t>2014/11/28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2044570-EABC-4B37-80A3-5C557B60A76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8C7A19B-4274-4910-B1C3-7696C4D99BB0}" type="datetimeFigureOut">
              <a:rPr lang="ja-JP" altLang="en-US"/>
              <a:pPr>
                <a:defRPr/>
              </a:pPr>
              <a:t>2014/11/28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FAE9B07-7A18-4350-9DF1-1301280E0DE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5E4074E-E143-461B-9FAC-DCAF70427F30}" type="datetimeFigureOut">
              <a:rPr lang="ja-JP" altLang="en-US"/>
              <a:pPr>
                <a:defRPr/>
              </a:pPr>
              <a:t>2014/11/28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CE64AC1-7FB9-444D-9077-323A1EBF47D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\\Nw_www\MAC_VOL\4c.bmp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429375"/>
            <a:ext cx="14287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 txBox="1">
            <a:spLocks noChangeArrowheads="1"/>
          </p:cNvSpPr>
          <p:nvPr userDrawn="1"/>
        </p:nvSpPr>
        <p:spPr>
          <a:xfrm>
            <a:off x="8215313" y="6429375"/>
            <a:ext cx="776287" cy="220663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777B5CD-BC86-4F1F-9876-8962225E162C}" type="slidenum">
              <a:rPr lang="en-US" altLang="ja-JP" sz="140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 dirty="0">
              <a:solidFill>
                <a:schemeClr val="tx1">
                  <a:lumMod val="65000"/>
                  <a:lumOff val="3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正方形/長方形 9"/>
          <p:cNvSpPr/>
          <p:nvPr userDrawn="1"/>
        </p:nvSpPr>
        <p:spPr>
          <a:xfrm>
            <a:off x="214313" y="765175"/>
            <a:ext cx="8715375" cy="460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120CEC1-C6FE-454E-8B01-7EBF64CC31D2}" type="datetimeFigureOut">
              <a:rPr lang="ja-JP" altLang="en-US"/>
              <a:pPr>
                <a:defRPr/>
              </a:pPr>
              <a:t>2014/11/28</a:t>
            </a:fld>
            <a:endParaRPr lang="ja-JP" altLang="en-US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1AEB9DA-AA5F-4AEA-AE92-20287410B10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4B78D8C-79D2-462F-B3B7-27AF4A6038E6}" type="datetimeFigureOut">
              <a:rPr lang="ja-JP" altLang="en-US"/>
              <a:pPr>
                <a:defRPr/>
              </a:pPr>
              <a:t>2014/11/28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C09C40F-0EFD-4DFE-B022-CBDE628B65D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\\Nw_www\MAC_VOL\4c.bmp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95288" y="6429375"/>
            <a:ext cx="14287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 txBox="1">
            <a:spLocks noChangeArrowheads="1"/>
          </p:cNvSpPr>
          <p:nvPr userDrawn="1"/>
        </p:nvSpPr>
        <p:spPr>
          <a:xfrm>
            <a:off x="8215313" y="6429375"/>
            <a:ext cx="776287" cy="220663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34D41B6-8F7C-4F07-B938-AAB95B86AAEB}" type="slidenum">
              <a:rPr lang="en-US" altLang="ja-JP" sz="140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400" dirty="0">
              <a:solidFill>
                <a:schemeClr val="tx1">
                  <a:lumMod val="65000"/>
                  <a:lumOff val="3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8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8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21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Relationship Id="rId9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6"/>
          <p:cNvSpPr txBox="1">
            <a:spLocks noChangeArrowheads="1"/>
          </p:cNvSpPr>
          <p:nvPr/>
        </p:nvSpPr>
        <p:spPr bwMode="auto">
          <a:xfrm>
            <a:off x="695325" y="3668713"/>
            <a:ext cx="774541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ja-JP" sz="3600">
                <a:latin typeface="HGP創英角ｺﾞｼｯｸUB" pitchFamily="50" charset="-128"/>
                <a:ea typeface="HGP創英角ｺﾞｼｯｸUB" pitchFamily="50" charset="-128"/>
              </a:rPr>
              <a:t>Equalizer LX</a:t>
            </a:r>
            <a:r>
              <a:rPr lang="ja-JP" altLang="en-US" sz="3600">
                <a:latin typeface="HGP創英角ｺﾞｼｯｸUB" pitchFamily="50" charset="-128"/>
                <a:ea typeface="HGP創英角ｺﾞｼｯｸUB" pitchFamily="50" charset="-128"/>
              </a:rPr>
              <a:t>シリーズ</a:t>
            </a:r>
            <a:endParaRPr lang="en-US" altLang="ja-JP" sz="360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5362" name="正方形/長方形 7"/>
          <p:cNvSpPr>
            <a:spLocks noChangeArrowheads="1"/>
          </p:cNvSpPr>
          <p:nvPr/>
        </p:nvSpPr>
        <p:spPr bwMode="auto">
          <a:xfrm>
            <a:off x="6084888" y="6011863"/>
            <a:ext cx="2879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>
                <a:latin typeface="HGP創英角ｺﾞｼｯｸUB" pitchFamily="50" charset="-128"/>
                <a:ea typeface="HGP創英角ｺﾞｼｯｸUB" pitchFamily="50" charset="-128"/>
              </a:rPr>
              <a:t>株式会社ネットワールド</a:t>
            </a:r>
            <a:endParaRPr lang="en-US" altLang="ja-JP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5363" name="Picture 5" descr="4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8275" y="5602288"/>
            <a:ext cx="2012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正方形/長方形 5"/>
          <p:cNvSpPr>
            <a:spLocks noChangeArrowheads="1"/>
          </p:cNvSpPr>
          <p:nvPr/>
        </p:nvSpPr>
        <p:spPr bwMode="auto">
          <a:xfrm>
            <a:off x="1620838" y="4349750"/>
            <a:ext cx="589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2800">
                <a:latin typeface="ＭＳ Ｐ明朝" pitchFamily="18" charset="-128"/>
                <a:ea typeface="ＭＳ Ｐ明朝" pitchFamily="18" charset="-128"/>
              </a:rPr>
              <a:t>製品・機能説明資料</a:t>
            </a:r>
            <a:endParaRPr lang="en-US" altLang="ja-JP" sz="2800">
              <a:latin typeface="ＭＳ Ｐ明朝" pitchFamily="18" charset="-128"/>
              <a:ea typeface="ＭＳ Ｐ明朝" pitchFamily="18" charset="-128"/>
            </a:endParaRPr>
          </a:p>
        </p:txBody>
      </p:sp>
      <p:pic>
        <p:nvPicPr>
          <p:cNvPr id="15365" name="Picture 2" descr="\\nw-files2\Marketing\Marke\CPG\担当製品\Coyote\Interop Tokyo 2013\Logo\Logo1\CP-Fortinet_Logo-CMYK-re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9688" y="620713"/>
            <a:ext cx="62865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109"/>
          <p:cNvSpPr>
            <a:spLocks noChangeShapeType="1"/>
          </p:cNvSpPr>
          <p:nvPr/>
        </p:nvSpPr>
        <p:spPr bwMode="auto">
          <a:xfrm>
            <a:off x="1482725" y="2062163"/>
            <a:ext cx="5540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39962" name="Picture 5" descr="E370LX-3-4-with-reflection.png"/>
          <p:cNvPicPr>
            <a:picLocks noChangeAspect="1"/>
          </p:cNvPicPr>
          <p:nvPr/>
        </p:nvPicPr>
        <p:blipFill>
          <a:blip r:embed="rId3"/>
          <a:srcRect l="4195" t="2893" r="623" b="8434"/>
          <a:stretch>
            <a:fillRect/>
          </a:stretch>
        </p:blipFill>
        <p:spPr bwMode="auto">
          <a:xfrm>
            <a:off x="2627313" y="1628775"/>
            <a:ext cx="21336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" name="Text Box 6"/>
          <p:cNvSpPr txBox="1">
            <a:spLocks noChangeArrowheads="1"/>
          </p:cNvSpPr>
          <p:nvPr/>
        </p:nvSpPr>
        <p:spPr bwMode="auto">
          <a:xfrm>
            <a:off x="357188" y="77788"/>
            <a:ext cx="565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6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SSL</a:t>
            </a:r>
            <a:r>
              <a:rPr lang="ja-JP" altLang="en-US" sz="36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オフロード機能</a:t>
            </a:r>
            <a:endParaRPr lang="ja-JP" altLang="en-US" sz="3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9939" name="Line 110"/>
          <p:cNvSpPr>
            <a:spLocks noChangeShapeType="1"/>
          </p:cNvSpPr>
          <p:nvPr/>
        </p:nvSpPr>
        <p:spPr bwMode="auto">
          <a:xfrm>
            <a:off x="7019925" y="1450975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940" name="Line 111"/>
          <p:cNvSpPr>
            <a:spLocks noChangeShapeType="1"/>
          </p:cNvSpPr>
          <p:nvPr/>
        </p:nvSpPr>
        <p:spPr bwMode="auto">
          <a:xfrm>
            <a:off x="7019925" y="145097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941" name="Line 112"/>
          <p:cNvSpPr>
            <a:spLocks noChangeShapeType="1"/>
          </p:cNvSpPr>
          <p:nvPr/>
        </p:nvSpPr>
        <p:spPr bwMode="auto">
          <a:xfrm>
            <a:off x="7019925" y="320357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942" name="Text Box 114"/>
          <p:cNvSpPr txBox="1">
            <a:spLocks noChangeArrowheads="1"/>
          </p:cNvSpPr>
          <p:nvPr/>
        </p:nvSpPr>
        <p:spPr bwMode="auto">
          <a:xfrm>
            <a:off x="644525" y="1165225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200">
                <a:latin typeface="ＭＳ Ｐゴシック" charset="-128"/>
              </a:rPr>
              <a:t>クライアント</a:t>
            </a:r>
          </a:p>
        </p:txBody>
      </p:sp>
      <p:sp>
        <p:nvSpPr>
          <p:cNvPr id="39943" name="Text Box 117"/>
          <p:cNvSpPr txBox="1">
            <a:spLocks noChangeArrowheads="1"/>
          </p:cNvSpPr>
          <p:nvPr/>
        </p:nvSpPr>
        <p:spPr bwMode="auto">
          <a:xfrm>
            <a:off x="7705725" y="1952625"/>
            <a:ext cx="132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dirty="0">
                <a:latin typeface="ＭＳ Ｐゴシック" charset="-128"/>
              </a:rPr>
              <a:t>WEB </a:t>
            </a:r>
            <a:r>
              <a:rPr lang="ja-JP" altLang="en-US" sz="1200" dirty="0">
                <a:latin typeface="ＭＳ Ｐゴシック" charset="-128"/>
              </a:rPr>
              <a:t>サーバ１</a:t>
            </a:r>
          </a:p>
        </p:txBody>
      </p:sp>
      <p:sp>
        <p:nvSpPr>
          <p:cNvPr id="39944" name="Text Box 118"/>
          <p:cNvSpPr txBox="1">
            <a:spLocks noChangeArrowheads="1"/>
          </p:cNvSpPr>
          <p:nvPr/>
        </p:nvSpPr>
        <p:spPr bwMode="auto">
          <a:xfrm>
            <a:off x="7705725" y="3357563"/>
            <a:ext cx="1320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dirty="0">
                <a:latin typeface="ＭＳ Ｐゴシック" charset="-128"/>
              </a:rPr>
              <a:t>WEB </a:t>
            </a:r>
            <a:r>
              <a:rPr lang="ja-JP" altLang="en-US" sz="1200" dirty="0">
                <a:latin typeface="ＭＳ Ｐゴシック" charset="-128"/>
              </a:rPr>
              <a:t>サーバ２</a:t>
            </a:r>
          </a:p>
        </p:txBody>
      </p:sp>
      <p:pic>
        <p:nvPicPr>
          <p:cNvPr id="39945" name="Picture 119" descr="PCモニタv"/>
          <p:cNvPicPr>
            <a:picLocks noChangeAspect="1" noChangeArrowheads="1"/>
          </p:cNvPicPr>
          <p:nvPr/>
        </p:nvPicPr>
        <p:blipFill>
          <a:blip r:embed="rId4"/>
          <a:srcRect t="902"/>
          <a:stretch>
            <a:fillRect/>
          </a:stretch>
        </p:blipFill>
        <p:spPr bwMode="auto">
          <a:xfrm>
            <a:off x="568325" y="1468438"/>
            <a:ext cx="9144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20" descr="Webサーバ"/>
          <p:cNvPicPr>
            <a:picLocks noChangeAspect="1" noChangeArrowheads="1"/>
          </p:cNvPicPr>
          <p:nvPr/>
        </p:nvPicPr>
        <p:blipFill>
          <a:blip r:embed="rId5"/>
          <a:srcRect l="14955" t="2678" r="3728"/>
          <a:stretch>
            <a:fillRect/>
          </a:stretch>
        </p:blipFill>
        <p:spPr bwMode="auto">
          <a:xfrm>
            <a:off x="7858125" y="1071563"/>
            <a:ext cx="61753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21" descr="Webサーバ"/>
          <p:cNvPicPr>
            <a:picLocks noChangeAspect="1" noChangeArrowheads="1"/>
          </p:cNvPicPr>
          <p:nvPr/>
        </p:nvPicPr>
        <p:blipFill>
          <a:blip r:embed="rId5"/>
          <a:srcRect l="14955" t="2678" r="3728"/>
          <a:stretch>
            <a:fillRect/>
          </a:stretch>
        </p:blipFill>
        <p:spPr bwMode="auto">
          <a:xfrm>
            <a:off x="7858125" y="2473325"/>
            <a:ext cx="61753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0" name="Line 125"/>
          <p:cNvSpPr>
            <a:spLocks noChangeShapeType="1"/>
          </p:cNvSpPr>
          <p:nvPr/>
        </p:nvSpPr>
        <p:spPr bwMode="auto">
          <a:xfrm flipV="1">
            <a:off x="3844925" y="1614488"/>
            <a:ext cx="3886200" cy="676275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951" name="Rectangle 126"/>
          <p:cNvSpPr>
            <a:spLocks noChangeArrowheads="1"/>
          </p:cNvSpPr>
          <p:nvPr/>
        </p:nvSpPr>
        <p:spPr bwMode="auto">
          <a:xfrm>
            <a:off x="187325" y="962024"/>
            <a:ext cx="8812213" cy="325908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39952" name="Text Box 127"/>
          <p:cNvSpPr txBox="1">
            <a:spLocks noChangeArrowheads="1"/>
          </p:cNvSpPr>
          <p:nvPr/>
        </p:nvSpPr>
        <p:spPr bwMode="auto">
          <a:xfrm>
            <a:off x="611188" y="2420938"/>
            <a:ext cx="20367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dirty="0">
                <a:solidFill>
                  <a:srgbClr val="000000"/>
                </a:solidFill>
                <a:latin typeface="ＭＳ Ｐゴシック" charset="-128"/>
              </a:rPr>
              <a:t>HTTPS</a:t>
            </a:r>
            <a:r>
              <a:rPr lang="ja-JP" altLang="en-US" sz="1400" dirty="0">
                <a:solidFill>
                  <a:srgbClr val="000000"/>
                </a:solidFill>
                <a:latin typeface="ＭＳ Ｐゴシック" charset="-128"/>
              </a:rPr>
              <a:t>リクエスト</a:t>
            </a:r>
          </a:p>
          <a:p>
            <a:r>
              <a:rPr lang="ja-JP" altLang="en-US" sz="1400" dirty="0">
                <a:solidFill>
                  <a:schemeClr val="hlink"/>
                </a:solidFill>
                <a:latin typeface="ＭＳ Ｐゴシック" charset="-128"/>
              </a:rPr>
              <a:t>　</a:t>
            </a:r>
            <a:r>
              <a:rPr lang="ja-JP" altLang="en-US" sz="1400" b="1" dirty="0">
                <a:solidFill>
                  <a:schemeClr val="hlink"/>
                </a:solidFill>
                <a:latin typeface="ＭＳ Ｐゴシック" charset="-128"/>
              </a:rPr>
              <a:t>　</a:t>
            </a:r>
            <a:r>
              <a:rPr lang="en-US" altLang="ja-JP" sz="1400" b="1" dirty="0">
                <a:solidFill>
                  <a:schemeClr val="hlink"/>
                </a:solidFill>
                <a:latin typeface="ＭＳ Ｐゴシック" charset="-128"/>
              </a:rPr>
              <a:t>[ </a:t>
            </a:r>
            <a:r>
              <a:rPr lang="ja-JP" altLang="en-US" sz="1400" b="1" dirty="0">
                <a:solidFill>
                  <a:schemeClr val="hlink"/>
                </a:solidFill>
                <a:latin typeface="ＭＳ Ｐゴシック" charset="-128"/>
              </a:rPr>
              <a:t>暗号 </a:t>
            </a:r>
            <a:r>
              <a:rPr lang="en-US" altLang="ja-JP" sz="1400" b="1" dirty="0">
                <a:solidFill>
                  <a:schemeClr val="hlink"/>
                </a:solidFill>
                <a:latin typeface="ＭＳ Ｐゴシック" charset="-128"/>
              </a:rPr>
              <a:t>]</a:t>
            </a:r>
          </a:p>
        </p:txBody>
      </p:sp>
      <p:sp>
        <p:nvSpPr>
          <p:cNvPr id="39953" name="Text Box 128"/>
          <p:cNvSpPr txBox="1">
            <a:spLocks noChangeArrowheads="1"/>
          </p:cNvSpPr>
          <p:nvPr/>
        </p:nvSpPr>
        <p:spPr bwMode="auto">
          <a:xfrm>
            <a:off x="4787900" y="1123950"/>
            <a:ext cx="1951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 dirty="0">
                <a:solidFill>
                  <a:srgbClr val="000000"/>
                </a:solidFill>
                <a:latin typeface="ＭＳ Ｐゴシック" charset="-128"/>
              </a:rPr>
              <a:t>サーバへ</a:t>
            </a:r>
            <a:r>
              <a:rPr lang="en-US" altLang="ja-JP" sz="1400" dirty="0">
                <a:solidFill>
                  <a:srgbClr val="000000"/>
                </a:solidFill>
                <a:latin typeface="ＭＳ Ｐゴシック" charset="-128"/>
              </a:rPr>
              <a:t>HTTP</a:t>
            </a:r>
            <a:r>
              <a:rPr lang="ja-JP" altLang="en-US" sz="1400" dirty="0">
                <a:solidFill>
                  <a:srgbClr val="000000"/>
                </a:solidFill>
                <a:latin typeface="ＭＳ Ｐゴシック" charset="-128"/>
              </a:rPr>
              <a:t>通信</a:t>
            </a:r>
          </a:p>
          <a:p>
            <a:r>
              <a:rPr lang="ja-JP" altLang="en-US" sz="1400" b="1" dirty="0" smtClean="0">
                <a:solidFill>
                  <a:srgbClr val="FF0000"/>
                </a:solidFill>
                <a:latin typeface="ＭＳ Ｐゴシック" charset="-128"/>
              </a:rPr>
              <a:t>　　</a:t>
            </a:r>
            <a:r>
              <a:rPr lang="ja-JP" altLang="en-US" sz="1400" b="1" dirty="0">
                <a:solidFill>
                  <a:srgbClr val="FF0000"/>
                </a:solidFill>
                <a:latin typeface="ＭＳ Ｐゴシック" charset="-128"/>
              </a:rPr>
              <a:t>　</a:t>
            </a:r>
            <a:r>
              <a:rPr lang="en-US" altLang="ja-JP" sz="1400" b="1" dirty="0" smtClean="0">
                <a:solidFill>
                  <a:srgbClr val="FF0000"/>
                </a:solidFill>
                <a:latin typeface="ＭＳ Ｐゴシック" charset="-128"/>
              </a:rPr>
              <a:t>[</a:t>
            </a:r>
            <a:r>
              <a:rPr lang="ja-JP" altLang="en-US" sz="1400" b="1" dirty="0" smtClean="0">
                <a:solidFill>
                  <a:srgbClr val="FF0000"/>
                </a:solidFill>
                <a:latin typeface="ＭＳ Ｐゴシック" charset="-128"/>
              </a:rPr>
              <a:t> 非暗号 </a:t>
            </a:r>
            <a:r>
              <a:rPr lang="en-US" altLang="ja-JP" sz="1400" b="1" dirty="0">
                <a:solidFill>
                  <a:srgbClr val="FF0000"/>
                </a:solidFill>
                <a:latin typeface="ＭＳ Ｐゴシック" charset="-128"/>
              </a:rPr>
              <a:t>]</a:t>
            </a:r>
            <a:endParaRPr lang="ja-JP" altLang="en-US" sz="1400" b="1" dirty="0">
              <a:solidFill>
                <a:srgbClr val="FF0000"/>
              </a:solidFill>
              <a:latin typeface="ＭＳ Ｐゴシック" charset="-128"/>
            </a:endParaRPr>
          </a:p>
        </p:txBody>
      </p:sp>
      <p:sp>
        <p:nvSpPr>
          <p:cNvPr id="39954" name="Line 113"/>
          <p:cNvSpPr>
            <a:spLocks noChangeShapeType="1"/>
          </p:cNvSpPr>
          <p:nvPr/>
        </p:nvSpPr>
        <p:spPr bwMode="auto">
          <a:xfrm>
            <a:off x="1025525" y="2306638"/>
            <a:ext cx="2133600" cy="0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955" name="AutoShape 129"/>
          <p:cNvSpPr>
            <a:spLocks noChangeArrowheads="1"/>
          </p:cNvSpPr>
          <p:nvPr/>
        </p:nvSpPr>
        <p:spPr bwMode="auto">
          <a:xfrm>
            <a:off x="3006725" y="2747963"/>
            <a:ext cx="3294063" cy="681037"/>
          </a:xfrm>
          <a:prstGeom prst="wedgeRoundRectCallout">
            <a:avLst>
              <a:gd name="adj1" fmla="val -34287"/>
              <a:gd name="adj2" fmla="val -98250"/>
              <a:gd name="adj3" fmla="val 16667"/>
            </a:avLst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sz="1400">
                <a:solidFill>
                  <a:srgbClr val="080808"/>
                </a:solidFill>
                <a:latin typeface="ＭＳ Ｐゴシック" charset="-128"/>
              </a:rPr>
              <a:t>暗号を復号して負荷分散します。</a:t>
            </a:r>
          </a:p>
          <a:p>
            <a:r>
              <a:rPr lang="ja-JP" altLang="en-US" sz="1400">
                <a:solidFill>
                  <a:srgbClr val="080808"/>
                </a:solidFill>
                <a:latin typeface="ＭＳ Ｐゴシック" charset="-128"/>
              </a:rPr>
              <a:t>サーバの応答は、暗号化して返します。</a:t>
            </a:r>
          </a:p>
        </p:txBody>
      </p:sp>
      <p:sp>
        <p:nvSpPr>
          <p:cNvPr id="39956" name="Text Box 130"/>
          <p:cNvSpPr txBox="1">
            <a:spLocks noChangeArrowheads="1"/>
          </p:cNvSpPr>
          <p:nvPr/>
        </p:nvSpPr>
        <p:spPr bwMode="auto">
          <a:xfrm>
            <a:off x="247648" y="4414797"/>
            <a:ext cx="875189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rgbClr val="C00000"/>
                </a:solidFill>
                <a:latin typeface="+mn-ea"/>
                <a:ea typeface="+mn-ea"/>
              </a:rPr>
              <a:t>●</a:t>
            </a:r>
            <a:r>
              <a:rPr lang="ja-JP" altLang="en-US" sz="2000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en-US" altLang="ja-JP" sz="2000" dirty="0" smtClean="0">
                <a:latin typeface="+mn-ea"/>
                <a:ea typeface="+mn-ea"/>
              </a:rPr>
              <a:t>SSL</a:t>
            </a:r>
            <a:r>
              <a:rPr lang="ja-JP" altLang="en-US" sz="2000" dirty="0" smtClean="0">
                <a:latin typeface="+mn-ea"/>
                <a:ea typeface="+mn-ea"/>
              </a:rPr>
              <a:t>オフロード機能</a:t>
            </a:r>
            <a:r>
              <a:rPr lang="ja-JP" altLang="en-US" sz="2000" dirty="0" smtClean="0">
                <a:solidFill>
                  <a:srgbClr val="080808"/>
                </a:solidFill>
                <a:latin typeface="+mn-ea"/>
                <a:ea typeface="+mn-ea"/>
              </a:rPr>
              <a:t>が</a:t>
            </a:r>
            <a:r>
              <a:rPr lang="ja-JP" altLang="en-US" sz="2000" dirty="0">
                <a:solidFill>
                  <a:srgbClr val="080808"/>
                </a:solidFill>
                <a:latin typeface="+mn-ea"/>
                <a:ea typeface="+mn-ea"/>
              </a:rPr>
              <a:t>提供</a:t>
            </a:r>
            <a:r>
              <a:rPr lang="ja-JP" altLang="en-US" sz="2000" dirty="0" smtClean="0">
                <a:solidFill>
                  <a:srgbClr val="080808"/>
                </a:solidFill>
                <a:latin typeface="+mn-ea"/>
                <a:ea typeface="+mn-ea"/>
              </a:rPr>
              <a:t>するメリット</a:t>
            </a:r>
            <a:endParaRPr lang="en-US" altLang="ja-JP" sz="2000" dirty="0" smtClean="0">
              <a:solidFill>
                <a:srgbClr val="080808"/>
              </a:solidFill>
              <a:latin typeface="+mn-ea"/>
              <a:ea typeface="+mn-ea"/>
            </a:endParaRPr>
          </a:p>
          <a:p>
            <a:endParaRPr lang="ja-JP" altLang="en-US" sz="2000" dirty="0">
              <a:solidFill>
                <a:srgbClr val="080808"/>
              </a:solidFill>
              <a:latin typeface="+mn-ea"/>
              <a:ea typeface="+mn-ea"/>
            </a:endParaRPr>
          </a:p>
          <a:p>
            <a:r>
              <a:rPr lang="ja-JP" altLang="en-US" sz="1400" dirty="0">
                <a:solidFill>
                  <a:srgbClr val="080808"/>
                </a:solidFill>
                <a:latin typeface="+mn-ea"/>
                <a:ea typeface="+mn-ea"/>
              </a:rPr>
              <a:t>　</a:t>
            </a:r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・ </a:t>
            </a:r>
            <a:r>
              <a:rPr lang="en-US" altLang="ja-JP" sz="1600" dirty="0" smtClean="0">
                <a:solidFill>
                  <a:srgbClr val="080808"/>
                </a:solidFill>
                <a:latin typeface="+mn-ea"/>
                <a:ea typeface="+mn-ea"/>
              </a:rPr>
              <a:t>HTTPS</a:t>
            </a:r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通信の復号・暗号は </a:t>
            </a:r>
            <a:r>
              <a:rPr lang="en-US" altLang="ja-JP" sz="1600" dirty="0" smtClean="0">
                <a:solidFill>
                  <a:srgbClr val="080808"/>
                </a:solidFill>
                <a:latin typeface="+mn-ea"/>
                <a:ea typeface="+mn-ea"/>
              </a:rPr>
              <a:t>Equalizer</a:t>
            </a:r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が行うため、</a:t>
            </a:r>
            <a:r>
              <a:rPr lang="ja-JP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サーバリソースを抑えることが可能 </a:t>
            </a:r>
            <a:r>
              <a:rPr lang="ja-JP" altLang="en-US" sz="1600" dirty="0" smtClean="0">
                <a:solidFill>
                  <a:srgbClr val="080808"/>
                </a:solidFill>
                <a:latin typeface="+mn-ea"/>
              </a:rPr>
              <a:t>で</a:t>
            </a:r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す。</a:t>
            </a:r>
            <a:endParaRPr lang="en-US" altLang="ja-JP" sz="1600" dirty="0" smtClean="0">
              <a:solidFill>
                <a:srgbClr val="080808"/>
              </a:solidFill>
              <a:latin typeface="+mn-ea"/>
              <a:ea typeface="+mn-ea"/>
            </a:endParaRPr>
          </a:p>
          <a:p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　・ 証明書は </a:t>
            </a:r>
            <a:r>
              <a:rPr lang="en-US" altLang="ja-JP" sz="1600" dirty="0" smtClean="0">
                <a:solidFill>
                  <a:srgbClr val="080808"/>
                </a:solidFill>
                <a:latin typeface="+mn-ea"/>
                <a:ea typeface="+mn-ea"/>
              </a:rPr>
              <a:t>Equalizer</a:t>
            </a:r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にインストールされるため、</a:t>
            </a:r>
            <a:r>
              <a:rPr lang="ja-JP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証明書更新は </a:t>
            </a:r>
            <a:r>
              <a:rPr lang="en-US" altLang="ja-JP" sz="1600" b="1" dirty="0" smtClean="0">
                <a:solidFill>
                  <a:srgbClr val="FF0000"/>
                </a:solidFill>
                <a:latin typeface="+mn-ea"/>
                <a:ea typeface="+mn-ea"/>
              </a:rPr>
              <a:t>Equalizer</a:t>
            </a:r>
            <a:r>
              <a:rPr lang="ja-JP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 のみで完了 </a:t>
            </a:r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します。</a:t>
            </a:r>
            <a:r>
              <a:rPr lang="en-US" altLang="ja-JP" sz="1600" dirty="0">
                <a:solidFill>
                  <a:srgbClr val="080808"/>
                </a:solidFill>
                <a:latin typeface="+mn-ea"/>
                <a:ea typeface="+mn-ea"/>
              </a:rPr>
              <a:t/>
            </a:r>
            <a:br>
              <a:rPr lang="en-US" altLang="ja-JP" sz="1600" dirty="0">
                <a:solidFill>
                  <a:srgbClr val="080808"/>
                </a:solidFill>
                <a:latin typeface="+mn-ea"/>
                <a:ea typeface="+mn-ea"/>
              </a:rPr>
            </a:br>
            <a:endParaRPr lang="en-US" altLang="ja-JP" sz="1600" dirty="0" smtClean="0">
              <a:solidFill>
                <a:srgbClr val="080808"/>
              </a:solidFill>
              <a:latin typeface="+mn-ea"/>
              <a:ea typeface="+mn-ea"/>
            </a:endParaRPr>
          </a:p>
          <a:p>
            <a:r>
              <a:rPr lang="ja-JP" altLang="en-US" sz="1600" dirty="0">
                <a:solidFill>
                  <a:srgbClr val="080808"/>
                </a:solidFill>
                <a:latin typeface="+mn-ea"/>
                <a:ea typeface="+mn-ea"/>
              </a:rPr>
              <a:t>　 </a:t>
            </a:r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　</a:t>
            </a:r>
            <a:r>
              <a:rPr lang="en-US" altLang="ja-JP" sz="1600" b="1" dirty="0" smtClean="0">
                <a:solidFill>
                  <a:srgbClr val="FF0000"/>
                </a:solidFill>
                <a:latin typeface="+mn-ea"/>
                <a:ea typeface="+mn-ea"/>
              </a:rPr>
              <a:t>E470LX</a:t>
            </a:r>
            <a:r>
              <a:rPr lang="ja-JP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以上のモデルでは専用ハードウェアで処理 </a:t>
            </a:r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します</a:t>
            </a:r>
            <a:r>
              <a:rPr lang="ja-JP" altLang="en-US" sz="1600" dirty="0">
                <a:solidFill>
                  <a:srgbClr val="080808"/>
                </a:solidFill>
                <a:latin typeface="+mn-ea"/>
                <a:ea typeface="+mn-ea"/>
              </a:rPr>
              <a:t>。</a:t>
            </a:r>
          </a:p>
        </p:txBody>
      </p:sp>
      <p:sp>
        <p:nvSpPr>
          <p:cNvPr id="39958" name="AutoShape 135"/>
          <p:cNvSpPr>
            <a:spLocks noChangeArrowheads="1"/>
          </p:cNvSpPr>
          <p:nvPr/>
        </p:nvSpPr>
        <p:spPr bwMode="auto">
          <a:xfrm>
            <a:off x="2778125" y="1027113"/>
            <a:ext cx="1752600" cy="533400"/>
          </a:xfrm>
          <a:prstGeom prst="wedgeRectCallout">
            <a:avLst>
              <a:gd name="adj1" fmla="val -16394"/>
              <a:gd name="adj2" fmla="val 80356"/>
            </a:avLst>
          </a:prstGeom>
          <a:solidFill>
            <a:srgbClr val="FF99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Times New Roman" pitchFamily="18" charset="0"/>
            </a:endParaRPr>
          </a:p>
        </p:txBody>
      </p:sp>
      <p:sp>
        <p:nvSpPr>
          <p:cNvPr id="39959" name="Text Box 133"/>
          <p:cNvSpPr txBox="1">
            <a:spLocks noChangeArrowheads="1"/>
          </p:cNvSpPr>
          <p:nvPr/>
        </p:nvSpPr>
        <p:spPr bwMode="auto">
          <a:xfrm>
            <a:off x="3286125" y="1147763"/>
            <a:ext cx="124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>
                <a:latin typeface="ＭＳ Ｐゴシック" charset="-128"/>
              </a:rPr>
              <a:t>サーバ証明書</a:t>
            </a:r>
          </a:p>
        </p:txBody>
      </p:sp>
      <p:pic>
        <p:nvPicPr>
          <p:cNvPr id="39960" name="Picture 137" descr="pic-026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86075" y="1146175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正方形/長方形 1"/>
          <p:cNvSpPr/>
          <p:nvPr/>
        </p:nvSpPr>
        <p:spPr>
          <a:xfrm>
            <a:off x="1025525" y="3887916"/>
            <a:ext cx="70029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>
                <a:latin typeface="+mn-ea"/>
              </a:rPr>
              <a:t>クライアントの </a:t>
            </a:r>
            <a:r>
              <a:rPr lang="en-US" altLang="ja-JP" sz="1600" b="1" dirty="0" smtClean="0">
                <a:latin typeface="+mn-ea"/>
              </a:rPr>
              <a:t>HTTPS</a:t>
            </a:r>
            <a:r>
              <a:rPr lang="ja-JP" altLang="en-US" sz="1600" b="1" dirty="0">
                <a:latin typeface="+mn-ea"/>
              </a:rPr>
              <a:t>通信を </a:t>
            </a:r>
            <a:r>
              <a:rPr lang="en-US" altLang="ja-JP" sz="1600" b="1" dirty="0">
                <a:latin typeface="+mn-ea"/>
              </a:rPr>
              <a:t>Equalizer</a:t>
            </a:r>
            <a:r>
              <a:rPr lang="ja-JP" altLang="en-US" sz="1600" b="1" dirty="0">
                <a:latin typeface="+mn-ea"/>
              </a:rPr>
              <a:t>が終端し、サーバへ振り分けます</a:t>
            </a:r>
            <a:r>
              <a:rPr lang="ja-JP" altLang="en-US" sz="1600" b="1" dirty="0" smtClean="0">
                <a:latin typeface="+mn-ea"/>
              </a:rPr>
              <a:t>。</a:t>
            </a:r>
            <a:endParaRPr lang="en-US" altLang="ja-JP" sz="16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109"/>
          <p:cNvSpPr>
            <a:spLocks noChangeShapeType="1"/>
          </p:cNvSpPr>
          <p:nvPr/>
        </p:nvSpPr>
        <p:spPr bwMode="auto">
          <a:xfrm>
            <a:off x="1482725" y="2062163"/>
            <a:ext cx="5540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39962" name="Picture 5" descr="E370LX-3-4-with-reflection.png"/>
          <p:cNvPicPr>
            <a:picLocks noChangeAspect="1"/>
          </p:cNvPicPr>
          <p:nvPr/>
        </p:nvPicPr>
        <p:blipFill>
          <a:blip r:embed="rId3"/>
          <a:srcRect l="4195" t="2893" r="623" b="8434"/>
          <a:stretch>
            <a:fillRect/>
          </a:stretch>
        </p:blipFill>
        <p:spPr bwMode="auto">
          <a:xfrm>
            <a:off x="2627313" y="1628775"/>
            <a:ext cx="21336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" name="Text Box 6"/>
          <p:cNvSpPr txBox="1">
            <a:spLocks noChangeArrowheads="1"/>
          </p:cNvSpPr>
          <p:nvPr/>
        </p:nvSpPr>
        <p:spPr bwMode="auto">
          <a:xfrm>
            <a:off x="357188" y="77788"/>
            <a:ext cx="8118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複数ドメインの集約（</a:t>
            </a:r>
            <a:r>
              <a:rPr lang="en-US" altLang="ja-JP" sz="36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SNI</a:t>
            </a:r>
            <a:r>
              <a:rPr lang="ja-JP" altLang="en-US" sz="36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  <a:endParaRPr lang="ja-JP" altLang="en-US" sz="36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9939" name="Line 110"/>
          <p:cNvSpPr>
            <a:spLocks noChangeShapeType="1"/>
          </p:cNvSpPr>
          <p:nvPr/>
        </p:nvSpPr>
        <p:spPr bwMode="auto">
          <a:xfrm>
            <a:off x="7019925" y="1450975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940" name="Line 111"/>
          <p:cNvSpPr>
            <a:spLocks noChangeShapeType="1"/>
          </p:cNvSpPr>
          <p:nvPr/>
        </p:nvSpPr>
        <p:spPr bwMode="auto">
          <a:xfrm>
            <a:off x="7019925" y="145097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941" name="Line 112"/>
          <p:cNvSpPr>
            <a:spLocks noChangeShapeType="1"/>
          </p:cNvSpPr>
          <p:nvPr/>
        </p:nvSpPr>
        <p:spPr bwMode="auto">
          <a:xfrm>
            <a:off x="7019925" y="320357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942" name="Text Box 114"/>
          <p:cNvSpPr txBox="1">
            <a:spLocks noChangeArrowheads="1"/>
          </p:cNvSpPr>
          <p:nvPr/>
        </p:nvSpPr>
        <p:spPr bwMode="auto">
          <a:xfrm>
            <a:off x="644525" y="1165225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200">
                <a:latin typeface="ＭＳ Ｐゴシック" charset="-128"/>
              </a:rPr>
              <a:t>クライアント</a:t>
            </a:r>
          </a:p>
        </p:txBody>
      </p:sp>
      <p:sp>
        <p:nvSpPr>
          <p:cNvPr id="39943" name="Text Box 117"/>
          <p:cNvSpPr txBox="1">
            <a:spLocks noChangeArrowheads="1"/>
          </p:cNvSpPr>
          <p:nvPr/>
        </p:nvSpPr>
        <p:spPr bwMode="auto">
          <a:xfrm>
            <a:off x="7705725" y="1952625"/>
            <a:ext cx="132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dirty="0">
                <a:latin typeface="ＭＳ Ｐゴシック" charset="-128"/>
              </a:rPr>
              <a:t>WEB </a:t>
            </a:r>
            <a:r>
              <a:rPr lang="ja-JP" altLang="en-US" sz="1200" dirty="0">
                <a:latin typeface="ＭＳ Ｐゴシック" charset="-128"/>
              </a:rPr>
              <a:t>サーバ１</a:t>
            </a:r>
          </a:p>
        </p:txBody>
      </p:sp>
      <p:sp>
        <p:nvSpPr>
          <p:cNvPr id="39944" name="Text Box 118"/>
          <p:cNvSpPr txBox="1">
            <a:spLocks noChangeArrowheads="1"/>
          </p:cNvSpPr>
          <p:nvPr/>
        </p:nvSpPr>
        <p:spPr bwMode="auto">
          <a:xfrm>
            <a:off x="7705725" y="3357563"/>
            <a:ext cx="1320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dirty="0">
                <a:latin typeface="ＭＳ Ｐゴシック" charset="-128"/>
              </a:rPr>
              <a:t>WEB </a:t>
            </a:r>
            <a:r>
              <a:rPr lang="ja-JP" altLang="en-US" sz="1200" dirty="0">
                <a:latin typeface="ＭＳ Ｐゴシック" charset="-128"/>
              </a:rPr>
              <a:t>サーバ２</a:t>
            </a:r>
          </a:p>
        </p:txBody>
      </p:sp>
      <p:pic>
        <p:nvPicPr>
          <p:cNvPr id="39945" name="Picture 119" descr="PCモニタv"/>
          <p:cNvPicPr>
            <a:picLocks noChangeAspect="1" noChangeArrowheads="1"/>
          </p:cNvPicPr>
          <p:nvPr/>
        </p:nvPicPr>
        <p:blipFill>
          <a:blip r:embed="rId4"/>
          <a:srcRect t="902"/>
          <a:stretch>
            <a:fillRect/>
          </a:stretch>
        </p:blipFill>
        <p:spPr bwMode="auto">
          <a:xfrm>
            <a:off x="568325" y="1468438"/>
            <a:ext cx="9144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20" descr="Webサーバ"/>
          <p:cNvPicPr>
            <a:picLocks noChangeAspect="1" noChangeArrowheads="1"/>
          </p:cNvPicPr>
          <p:nvPr/>
        </p:nvPicPr>
        <p:blipFill>
          <a:blip r:embed="rId5"/>
          <a:srcRect l="14955" t="2678" r="3728"/>
          <a:stretch>
            <a:fillRect/>
          </a:stretch>
        </p:blipFill>
        <p:spPr bwMode="auto">
          <a:xfrm>
            <a:off x="7858125" y="1071563"/>
            <a:ext cx="61753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21" descr="Webサーバ"/>
          <p:cNvPicPr>
            <a:picLocks noChangeAspect="1" noChangeArrowheads="1"/>
          </p:cNvPicPr>
          <p:nvPr/>
        </p:nvPicPr>
        <p:blipFill>
          <a:blip r:embed="rId5"/>
          <a:srcRect l="14955" t="2678" r="3728"/>
          <a:stretch>
            <a:fillRect/>
          </a:stretch>
        </p:blipFill>
        <p:spPr bwMode="auto">
          <a:xfrm>
            <a:off x="7858125" y="2473325"/>
            <a:ext cx="61753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0" name="Line 125"/>
          <p:cNvSpPr>
            <a:spLocks noChangeShapeType="1"/>
          </p:cNvSpPr>
          <p:nvPr/>
        </p:nvSpPr>
        <p:spPr bwMode="auto">
          <a:xfrm flipV="1">
            <a:off x="3844925" y="1614488"/>
            <a:ext cx="3886200" cy="676275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951" name="Rectangle 126"/>
          <p:cNvSpPr>
            <a:spLocks noChangeArrowheads="1"/>
          </p:cNvSpPr>
          <p:nvPr/>
        </p:nvSpPr>
        <p:spPr bwMode="auto">
          <a:xfrm>
            <a:off x="187325" y="962025"/>
            <a:ext cx="8812213" cy="2827026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39952" name="Text Box 127"/>
          <p:cNvSpPr txBox="1">
            <a:spLocks noChangeArrowheads="1"/>
          </p:cNvSpPr>
          <p:nvPr/>
        </p:nvSpPr>
        <p:spPr bwMode="auto">
          <a:xfrm>
            <a:off x="611188" y="2420938"/>
            <a:ext cx="20367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dirty="0">
                <a:solidFill>
                  <a:srgbClr val="000000"/>
                </a:solidFill>
                <a:latin typeface="ＭＳ Ｐゴシック" charset="-128"/>
              </a:rPr>
              <a:t>HTTPS</a:t>
            </a:r>
            <a:r>
              <a:rPr lang="ja-JP" altLang="en-US" sz="1400" dirty="0">
                <a:solidFill>
                  <a:srgbClr val="000000"/>
                </a:solidFill>
                <a:latin typeface="ＭＳ Ｐゴシック" charset="-128"/>
              </a:rPr>
              <a:t>リクエスト</a:t>
            </a:r>
          </a:p>
          <a:p>
            <a:r>
              <a:rPr lang="ja-JP" altLang="en-US" sz="1400" dirty="0">
                <a:solidFill>
                  <a:schemeClr val="hlink"/>
                </a:solidFill>
                <a:latin typeface="ＭＳ Ｐゴシック" charset="-128"/>
              </a:rPr>
              <a:t>　</a:t>
            </a:r>
            <a:r>
              <a:rPr lang="ja-JP" altLang="en-US" sz="1400" b="1" dirty="0">
                <a:solidFill>
                  <a:schemeClr val="hlink"/>
                </a:solidFill>
                <a:latin typeface="ＭＳ Ｐゴシック" charset="-128"/>
              </a:rPr>
              <a:t>　</a:t>
            </a:r>
            <a:r>
              <a:rPr lang="en-US" altLang="ja-JP" sz="1400" b="1" dirty="0">
                <a:solidFill>
                  <a:schemeClr val="hlink"/>
                </a:solidFill>
                <a:latin typeface="ＭＳ Ｐゴシック" charset="-128"/>
              </a:rPr>
              <a:t>[ </a:t>
            </a:r>
            <a:r>
              <a:rPr lang="ja-JP" altLang="en-US" sz="1400" b="1" dirty="0">
                <a:solidFill>
                  <a:schemeClr val="hlink"/>
                </a:solidFill>
                <a:latin typeface="ＭＳ Ｐゴシック" charset="-128"/>
              </a:rPr>
              <a:t>暗号 </a:t>
            </a:r>
            <a:r>
              <a:rPr lang="en-US" altLang="ja-JP" sz="1400" b="1" dirty="0">
                <a:solidFill>
                  <a:schemeClr val="hlink"/>
                </a:solidFill>
                <a:latin typeface="ＭＳ Ｐゴシック" charset="-128"/>
              </a:rPr>
              <a:t>]</a:t>
            </a:r>
          </a:p>
        </p:txBody>
      </p:sp>
      <p:sp>
        <p:nvSpPr>
          <p:cNvPr id="39953" name="Text Box 128"/>
          <p:cNvSpPr txBox="1">
            <a:spLocks noChangeArrowheads="1"/>
          </p:cNvSpPr>
          <p:nvPr/>
        </p:nvSpPr>
        <p:spPr bwMode="auto">
          <a:xfrm>
            <a:off x="5167069" y="2062163"/>
            <a:ext cx="1951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 dirty="0">
                <a:solidFill>
                  <a:srgbClr val="000000"/>
                </a:solidFill>
                <a:latin typeface="ＭＳ Ｐゴシック" charset="-128"/>
              </a:rPr>
              <a:t>サーバへ</a:t>
            </a:r>
            <a:r>
              <a:rPr lang="en-US" altLang="ja-JP" sz="1400" dirty="0">
                <a:solidFill>
                  <a:srgbClr val="000000"/>
                </a:solidFill>
                <a:latin typeface="ＭＳ Ｐゴシック" charset="-128"/>
              </a:rPr>
              <a:t>HTTP</a:t>
            </a:r>
            <a:r>
              <a:rPr lang="ja-JP" altLang="en-US" sz="1400" dirty="0">
                <a:solidFill>
                  <a:srgbClr val="000000"/>
                </a:solidFill>
                <a:latin typeface="ＭＳ Ｐゴシック" charset="-128"/>
              </a:rPr>
              <a:t>通信</a:t>
            </a:r>
          </a:p>
          <a:p>
            <a:r>
              <a:rPr lang="ja-JP" altLang="en-US" sz="1400" b="1" dirty="0" smtClean="0">
                <a:solidFill>
                  <a:srgbClr val="FF0000"/>
                </a:solidFill>
                <a:latin typeface="ＭＳ Ｐゴシック" charset="-128"/>
              </a:rPr>
              <a:t>　　</a:t>
            </a:r>
            <a:r>
              <a:rPr lang="ja-JP" altLang="en-US" sz="1400" b="1" dirty="0">
                <a:solidFill>
                  <a:srgbClr val="FF0000"/>
                </a:solidFill>
                <a:latin typeface="ＭＳ Ｐゴシック" charset="-128"/>
              </a:rPr>
              <a:t>　</a:t>
            </a:r>
            <a:r>
              <a:rPr lang="en-US" altLang="ja-JP" sz="1400" b="1" dirty="0" smtClean="0">
                <a:solidFill>
                  <a:srgbClr val="FF0000"/>
                </a:solidFill>
                <a:latin typeface="ＭＳ Ｐゴシック" charset="-128"/>
              </a:rPr>
              <a:t>[</a:t>
            </a:r>
            <a:r>
              <a:rPr lang="ja-JP" altLang="en-US" sz="1400" b="1" dirty="0" smtClean="0">
                <a:solidFill>
                  <a:srgbClr val="FF0000"/>
                </a:solidFill>
                <a:latin typeface="ＭＳ Ｐゴシック" charset="-128"/>
              </a:rPr>
              <a:t> 非暗号 </a:t>
            </a:r>
            <a:r>
              <a:rPr lang="en-US" altLang="ja-JP" sz="1400" b="1" dirty="0">
                <a:solidFill>
                  <a:srgbClr val="FF0000"/>
                </a:solidFill>
                <a:latin typeface="ＭＳ Ｐゴシック" charset="-128"/>
              </a:rPr>
              <a:t>]</a:t>
            </a:r>
            <a:endParaRPr lang="ja-JP" altLang="en-US" sz="1400" b="1" dirty="0">
              <a:solidFill>
                <a:srgbClr val="FF0000"/>
              </a:solidFill>
              <a:latin typeface="ＭＳ Ｐゴシック" charset="-128"/>
            </a:endParaRPr>
          </a:p>
        </p:txBody>
      </p:sp>
      <p:sp>
        <p:nvSpPr>
          <p:cNvPr id="39954" name="Line 113"/>
          <p:cNvSpPr>
            <a:spLocks noChangeShapeType="1"/>
          </p:cNvSpPr>
          <p:nvPr/>
        </p:nvSpPr>
        <p:spPr bwMode="auto">
          <a:xfrm>
            <a:off x="1025525" y="2306638"/>
            <a:ext cx="2133600" cy="0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955" name="AutoShape 129"/>
          <p:cNvSpPr>
            <a:spLocks noChangeArrowheads="1"/>
          </p:cNvSpPr>
          <p:nvPr/>
        </p:nvSpPr>
        <p:spPr bwMode="auto">
          <a:xfrm>
            <a:off x="3006725" y="2747963"/>
            <a:ext cx="3294063" cy="681037"/>
          </a:xfrm>
          <a:prstGeom prst="wedgeRoundRectCallout">
            <a:avLst>
              <a:gd name="adj1" fmla="val -34287"/>
              <a:gd name="adj2" fmla="val -98250"/>
              <a:gd name="adj3" fmla="val 16667"/>
            </a:avLst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sz="1400" dirty="0" smtClean="0">
                <a:solidFill>
                  <a:srgbClr val="080808"/>
                </a:solidFill>
                <a:latin typeface="ＭＳ Ｐゴシック" charset="-128"/>
              </a:rPr>
              <a:t>複数サイトのサーバ証明書をアップロードし、リクエストに従って応答します。</a:t>
            </a:r>
            <a:endParaRPr lang="ja-JP" altLang="en-US" sz="1400" dirty="0">
              <a:solidFill>
                <a:srgbClr val="080808"/>
              </a:solidFill>
              <a:latin typeface="ＭＳ Ｐゴシック" charset="-128"/>
            </a:endParaRPr>
          </a:p>
        </p:txBody>
      </p:sp>
      <p:sp>
        <p:nvSpPr>
          <p:cNvPr id="39956" name="Text Box 130"/>
          <p:cNvSpPr txBox="1">
            <a:spLocks noChangeArrowheads="1"/>
          </p:cNvSpPr>
          <p:nvPr/>
        </p:nvSpPr>
        <p:spPr bwMode="auto">
          <a:xfrm>
            <a:off x="357188" y="4005080"/>
            <a:ext cx="81184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rgbClr val="C00000"/>
                </a:solidFill>
                <a:latin typeface="+mn-ea"/>
                <a:ea typeface="+mn-ea"/>
              </a:rPr>
              <a:t>●</a:t>
            </a:r>
            <a:r>
              <a:rPr lang="ja-JP" altLang="en-US" sz="2000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en-US" altLang="ja-JP" sz="2000" dirty="0" smtClean="0">
                <a:latin typeface="+mn-ea"/>
                <a:ea typeface="+mn-ea"/>
              </a:rPr>
              <a:t>SNI</a:t>
            </a:r>
            <a:r>
              <a:rPr lang="ja-JP" altLang="en-US" sz="2000" dirty="0" smtClean="0">
                <a:latin typeface="+mn-ea"/>
                <a:ea typeface="+mn-ea"/>
              </a:rPr>
              <a:t>（</a:t>
            </a:r>
            <a:r>
              <a:rPr lang="en-US" altLang="ja-JP" sz="2000" dirty="0" smtClean="0">
                <a:latin typeface="+mn-ea"/>
                <a:ea typeface="+mn-ea"/>
              </a:rPr>
              <a:t>Server Name Indication</a:t>
            </a:r>
            <a:r>
              <a:rPr lang="ja-JP" altLang="en-US" sz="2000" dirty="0" smtClean="0">
                <a:latin typeface="+mn-ea"/>
                <a:ea typeface="+mn-ea"/>
              </a:rPr>
              <a:t>）機能</a:t>
            </a:r>
            <a:r>
              <a:rPr lang="ja-JP" altLang="en-US" sz="2000" dirty="0" smtClean="0">
                <a:solidFill>
                  <a:srgbClr val="080808"/>
                </a:solidFill>
                <a:latin typeface="+mn-ea"/>
                <a:ea typeface="+mn-ea"/>
              </a:rPr>
              <a:t>が</a:t>
            </a:r>
            <a:r>
              <a:rPr lang="ja-JP" altLang="en-US" sz="2000" dirty="0">
                <a:solidFill>
                  <a:srgbClr val="080808"/>
                </a:solidFill>
                <a:latin typeface="+mn-ea"/>
                <a:ea typeface="+mn-ea"/>
              </a:rPr>
              <a:t>提供</a:t>
            </a:r>
            <a:r>
              <a:rPr lang="ja-JP" altLang="en-US" sz="2000" dirty="0" smtClean="0">
                <a:solidFill>
                  <a:srgbClr val="080808"/>
                </a:solidFill>
                <a:latin typeface="+mn-ea"/>
                <a:ea typeface="+mn-ea"/>
              </a:rPr>
              <a:t>するメリット</a:t>
            </a:r>
            <a:endParaRPr lang="en-US" altLang="ja-JP" sz="2000" dirty="0" smtClean="0">
              <a:solidFill>
                <a:srgbClr val="080808"/>
              </a:solidFill>
              <a:latin typeface="+mn-ea"/>
              <a:ea typeface="+mn-ea"/>
            </a:endParaRPr>
          </a:p>
          <a:p>
            <a:endParaRPr lang="ja-JP" altLang="en-US" sz="2000" dirty="0">
              <a:solidFill>
                <a:srgbClr val="080808"/>
              </a:solidFill>
              <a:latin typeface="+mn-ea"/>
              <a:ea typeface="+mn-ea"/>
            </a:endParaRPr>
          </a:p>
          <a:p>
            <a:r>
              <a:rPr lang="ja-JP" altLang="en-US" sz="1400" dirty="0">
                <a:solidFill>
                  <a:srgbClr val="080808"/>
                </a:solidFill>
                <a:latin typeface="+mn-ea"/>
                <a:ea typeface="+mn-ea"/>
              </a:rPr>
              <a:t>　</a:t>
            </a:r>
            <a:r>
              <a:rPr lang="ja-JP" altLang="en-US" sz="1400" dirty="0" smtClean="0">
                <a:solidFill>
                  <a:srgbClr val="080808"/>
                </a:solidFill>
                <a:latin typeface="+mn-ea"/>
                <a:ea typeface="+mn-ea"/>
              </a:rPr>
              <a:t>・ </a:t>
            </a:r>
            <a:r>
              <a:rPr lang="en-US" altLang="ja-JP" sz="1400" dirty="0">
                <a:solidFill>
                  <a:srgbClr val="080808"/>
                </a:solidFill>
                <a:latin typeface="+mn-ea"/>
              </a:rPr>
              <a:t>HTTPS</a:t>
            </a:r>
            <a:r>
              <a:rPr lang="ja-JP" altLang="en-US" sz="1400" dirty="0" smtClean="0">
                <a:solidFill>
                  <a:srgbClr val="080808"/>
                </a:solidFill>
                <a:latin typeface="+mn-ea"/>
              </a:rPr>
              <a:t>通信で</a:t>
            </a:r>
            <a:r>
              <a:rPr lang="ja-JP" altLang="en-US" sz="1400" dirty="0" smtClean="0">
                <a:solidFill>
                  <a:srgbClr val="080808"/>
                </a:solidFill>
                <a:latin typeface="+mn-ea"/>
                <a:ea typeface="+mn-ea"/>
              </a:rPr>
              <a:t>名前ベースバーチャルホストを使用している際に</a:t>
            </a:r>
            <a:r>
              <a:rPr lang="en-US" altLang="ja-JP" sz="1400" dirty="0" smtClean="0">
                <a:solidFill>
                  <a:srgbClr val="080808"/>
                </a:solidFill>
                <a:latin typeface="+mn-ea"/>
                <a:ea typeface="+mn-ea"/>
              </a:rPr>
              <a:t>SNI</a:t>
            </a:r>
            <a:r>
              <a:rPr lang="ja-JP" altLang="en-US" sz="1400" dirty="0" smtClean="0">
                <a:solidFill>
                  <a:srgbClr val="080808"/>
                </a:solidFill>
                <a:latin typeface="+mn-ea"/>
                <a:ea typeface="+mn-ea"/>
              </a:rPr>
              <a:t>機能を有効にすることで、</a:t>
            </a:r>
            <a:endParaRPr lang="en-US" altLang="ja-JP" sz="1400" dirty="0" smtClean="0">
              <a:solidFill>
                <a:srgbClr val="080808"/>
              </a:solidFill>
              <a:latin typeface="+mn-ea"/>
              <a:ea typeface="+mn-ea"/>
            </a:endParaRPr>
          </a:p>
          <a:p>
            <a:r>
              <a:rPr lang="ja-JP" altLang="en-US" sz="1400" dirty="0">
                <a:solidFill>
                  <a:srgbClr val="080808"/>
                </a:solidFill>
                <a:latin typeface="+mn-ea"/>
                <a:ea typeface="+mn-ea"/>
              </a:rPr>
              <a:t>　</a:t>
            </a:r>
            <a:r>
              <a:rPr lang="ja-JP" altLang="en-US" sz="1400" dirty="0" smtClean="0">
                <a:solidFill>
                  <a:srgbClr val="080808"/>
                </a:solidFill>
                <a:latin typeface="+mn-ea"/>
                <a:ea typeface="+mn-ea"/>
              </a:rPr>
              <a:t>　</a:t>
            </a:r>
            <a:r>
              <a:rPr lang="en-US" altLang="ja-JP" sz="1400" dirty="0" smtClean="0">
                <a:solidFill>
                  <a:srgbClr val="080808"/>
                </a:solidFill>
                <a:latin typeface="+mn-ea"/>
                <a:ea typeface="+mn-ea"/>
              </a:rPr>
              <a:t>1</a:t>
            </a:r>
            <a:r>
              <a:rPr lang="ja-JP" altLang="en-US" sz="1400" dirty="0" err="1" smtClean="0">
                <a:solidFill>
                  <a:srgbClr val="080808"/>
                </a:solidFill>
                <a:latin typeface="+mn-ea"/>
                <a:ea typeface="+mn-ea"/>
              </a:rPr>
              <a:t>つの</a:t>
            </a:r>
            <a:r>
              <a:rPr lang="ja-JP" altLang="en-US" sz="1400" dirty="0" smtClean="0">
                <a:solidFill>
                  <a:srgbClr val="080808"/>
                </a:solidFill>
                <a:latin typeface="+mn-ea"/>
                <a:ea typeface="+mn-ea"/>
              </a:rPr>
              <a:t>グローバル</a:t>
            </a:r>
            <a:r>
              <a:rPr lang="en-US" altLang="ja-JP" sz="1400" dirty="0" smtClean="0">
                <a:solidFill>
                  <a:srgbClr val="080808"/>
                </a:solidFill>
                <a:latin typeface="+mn-ea"/>
                <a:ea typeface="+mn-ea"/>
              </a:rPr>
              <a:t>IP</a:t>
            </a:r>
            <a:r>
              <a:rPr lang="ja-JP" altLang="en-US" sz="1400" dirty="0" smtClean="0">
                <a:solidFill>
                  <a:srgbClr val="080808"/>
                </a:solidFill>
                <a:latin typeface="+mn-ea"/>
                <a:ea typeface="+mn-ea"/>
              </a:rPr>
              <a:t>アドレスで複数ドメインサイトを使用することができます。</a:t>
            </a:r>
            <a:endParaRPr lang="en-US" altLang="ja-JP" sz="1400" dirty="0" smtClean="0">
              <a:solidFill>
                <a:srgbClr val="080808"/>
              </a:solidFill>
              <a:latin typeface="+mn-ea"/>
              <a:ea typeface="+mn-ea"/>
            </a:endParaRPr>
          </a:p>
          <a:p>
            <a:endParaRPr lang="en-US" altLang="ja-JP" sz="1400" dirty="0" smtClean="0">
              <a:solidFill>
                <a:srgbClr val="080808"/>
              </a:solidFill>
              <a:latin typeface="+mn-ea"/>
              <a:ea typeface="+mn-ea"/>
            </a:endParaRPr>
          </a:p>
          <a:p>
            <a:r>
              <a:rPr lang="ja-JP" altLang="en-US" sz="1400" dirty="0" smtClean="0">
                <a:solidFill>
                  <a:srgbClr val="080808"/>
                </a:solidFill>
                <a:latin typeface="+mn-ea"/>
                <a:ea typeface="+mn-ea"/>
              </a:rPr>
              <a:t>　</a:t>
            </a:r>
            <a:r>
              <a:rPr lang="en-US" altLang="ja-JP" sz="1400" dirty="0" smtClean="0">
                <a:solidFill>
                  <a:srgbClr val="080808"/>
                </a:solidFill>
                <a:latin typeface="+mn-ea"/>
                <a:ea typeface="+mn-ea"/>
              </a:rPr>
              <a:t>※</a:t>
            </a:r>
            <a:r>
              <a:rPr lang="ja-JP" altLang="en-US" sz="1400" dirty="0" smtClean="0">
                <a:solidFill>
                  <a:srgbClr val="080808"/>
                </a:solidFill>
                <a:latin typeface="+mn-ea"/>
                <a:ea typeface="+mn-ea"/>
              </a:rPr>
              <a:t> </a:t>
            </a:r>
            <a:r>
              <a:rPr lang="en-US" altLang="ja-JP" sz="1400" dirty="0" smtClean="0">
                <a:solidFill>
                  <a:srgbClr val="080808"/>
                </a:solidFill>
                <a:latin typeface="+mn-ea"/>
                <a:ea typeface="+mn-ea"/>
              </a:rPr>
              <a:t>SNI</a:t>
            </a:r>
            <a:r>
              <a:rPr lang="ja-JP" altLang="en-US" sz="1400" dirty="0" smtClean="0">
                <a:solidFill>
                  <a:srgbClr val="080808"/>
                </a:solidFill>
                <a:latin typeface="+mn-ea"/>
                <a:ea typeface="+mn-ea"/>
              </a:rPr>
              <a:t>機能を使用するにはブラウザが</a:t>
            </a:r>
            <a:r>
              <a:rPr lang="en-US" altLang="ja-JP" sz="1400" dirty="0" smtClean="0">
                <a:solidFill>
                  <a:srgbClr val="080808"/>
                </a:solidFill>
                <a:latin typeface="+mn-ea"/>
                <a:ea typeface="+mn-ea"/>
              </a:rPr>
              <a:t>SNI</a:t>
            </a:r>
            <a:r>
              <a:rPr lang="ja-JP" altLang="en-US" sz="1400" dirty="0" smtClean="0">
                <a:solidFill>
                  <a:srgbClr val="080808"/>
                </a:solidFill>
                <a:latin typeface="+mn-ea"/>
                <a:ea typeface="+mn-ea"/>
              </a:rPr>
              <a:t>対応している必要があります。</a:t>
            </a:r>
            <a:endParaRPr lang="ja-JP" altLang="en-US" sz="1400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39958" name="AutoShape 135"/>
          <p:cNvSpPr>
            <a:spLocks noChangeArrowheads="1"/>
          </p:cNvSpPr>
          <p:nvPr/>
        </p:nvSpPr>
        <p:spPr bwMode="auto">
          <a:xfrm>
            <a:off x="2009774" y="1010872"/>
            <a:ext cx="1870755" cy="533400"/>
          </a:xfrm>
          <a:prstGeom prst="wedgeRectCallout">
            <a:avLst>
              <a:gd name="adj1" fmla="val 25746"/>
              <a:gd name="adj2" fmla="val 75411"/>
            </a:avLst>
          </a:prstGeom>
          <a:solidFill>
            <a:srgbClr val="FF99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Times New Roman" pitchFamily="18" charset="0"/>
            </a:endParaRPr>
          </a:p>
        </p:txBody>
      </p:sp>
      <p:sp>
        <p:nvSpPr>
          <p:cNvPr id="39959" name="Text Box 133"/>
          <p:cNvSpPr txBox="1">
            <a:spLocks noChangeArrowheads="1"/>
          </p:cNvSpPr>
          <p:nvPr/>
        </p:nvSpPr>
        <p:spPr bwMode="auto">
          <a:xfrm>
            <a:off x="2535290" y="1033520"/>
            <a:ext cx="13886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ＭＳ Ｐゴシック" charset="-128"/>
              </a:rPr>
              <a:t>サーバ</a:t>
            </a:r>
            <a:r>
              <a:rPr lang="ja-JP" altLang="en-US" sz="1400" dirty="0" smtClean="0">
                <a:latin typeface="ＭＳ Ｐゴシック" charset="-128"/>
              </a:rPr>
              <a:t>証明書</a:t>
            </a:r>
            <a:r>
              <a:rPr lang="en-US" altLang="ja-JP" sz="1400" dirty="0" smtClean="0">
                <a:latin typeface="ＭＳ Ｐゴシック" charset="-128"/>
              </a:rPr>
              <a:t>1</a:t>
            </a:r>
            <a:br>
              <a:rPr lang="en-US" altLang="ja-JP" sz="1400" dirty="0" smtClean="0">
                <a:latin typeface="ＭＳ Ｐゴシック" charset="-128"/>
              </a:rPr>
            </a:br>
            <a:r>
              <a:rPr lang="en-US" altLang="ja-JP" sz="1400" b="1" dirty="0" smtClean="0">
                <a:latin typeface="ＭＳ Ｐゴシック" charset="-128"/>
              </a:rPr>
              <a:t>www.abc.com</a:t>
            </a:r>
            <a:endParaRPr lang="ja-JP" altLang="en-US" sz="1400" b="1" dirty="0">
              <a:latin typeface="ＭＳ Ｐゴシック" charset="-128"/>
            </a:endParaRPr>
          </a:p>
        </p:txBody>
      </p:sp>
      <p:pic>
        <p:nvPicPr>
          <p:cNvPr id="39960" name="Picture 137" descr="pic-026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5240" y="1146175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AutoShape 135"/>
          <p:cNvSpPr>
            <a:spLocks noChangeArrowheads="1"/>
          </p:cNvSpPr>
          <p:nvPr/>
        </p:nvSpPr>
        <p:spPr bwMode="auto">
          <a:xfrm>
            <a:off x="4019254" y="1010872"/>
            <a:ext cx="1992946" cy="533400"/>
          </a:xfrm>
          <a:prstGeom prst="wedgeRectCallout">
            <a:avLst>
              <a:gd name="adj1" fmla="val -48502"/>
              <a:gd name="adj2" fmla="val 72114"/>
            </a:avLst>
          </a:prstGeom>
          <a:solidFill>
            <a:srgbClr val="FF99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Times New Roman" pitchFamily="18" charset="0"/>
            </a:endParaRPr>
          </a:p>
        </p:txBody>
      </p:sp>
      <p:pic>
        <p:nvPicPr>
          <p:cNvPr id="27" name="Picture 137" descr="pic-026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4719" y="1146175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133"/>
          <p:cNvSpPr txBox="1">
            <a:spLocks noChangeArrowheads="1"/>
          </p:cNvSpPr>
          <p:nvPr/>
        </p:nvSpPr>
        <p:spPr bwMode="auto">
          <a:xfrm>
            <a:off x="4545890" y="1033520"/>
            <a:ext cx="1345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ＭＳ Ｐゴシック" charset="-128"/>
              </a:rPr>
              <a:t>サーバ</a:t>
            </a:r>
            <a:r>
              <a:rPr lang="ja-JP" altLang="en-US" sz="1400" dirty="0" smtClean="0">
                <a:latin typeface="ＭＳ Ｐゴシック" charset="-128"/>
              </a:rPr>
              <a:t>証明書</a:t>
            </a:r>
            <a:r>
              <a:rPr lang="en-US" altLang="ja-JP" sz="1400" dirty="0" smtClean="0">
                <a:latin typeface="ＭＳ Ｐゴシック" charset="-128"/>
              </a:rPr>
              <a:t>2</a:t>
            </a:r>
            <a:br>
              <a:rPr lang="en-US" altLang="ja-JP" sz="1400" dirty="0" smtClean="0">
                <a:latin typeface="ＭＳ Ｐゴシック" charset="-128"/>
              </a:rPr>
            </a:br>
            <a:r>
              <a:rPr lang="en-US" altLang="ja-JP" sz="1400" b="1" dirty="0" smtClean="0">
                <a:latin typeface="ＭＳ Ｐゴシック" charset="-128"/>
              </a:rPr>
              <a:t>www.xyz.com</a:t>
            </a:r>
            <a:endParaRPr lang="ja-JP" altLang="en-US" sz="1400" b="1" dirty="0">
              <a:latin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73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6"/>
          <p:cNvSpPr txBox="1">
            <a:spLocks noChangeArrowheads="1"/>
          </p:cNvSpPr>
          <p:nvPr/>
        </p:nvSpPr>
        <p:spPr bwMode="auto">
          <a:xfrm>
            <a:off x="357188" y="77788"/>
            <a:ext cx="6221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サーバ </a:t>
            </a:r>
            <a:r>
              <a:rPr lang="en-US" altLang="ja-JP" sz="36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Active/Standby</a:t>
            </a:r>
            <a:r>
              <a:rPr lang="ja-JP" altLang="en-US" sz="36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構成</a:t>
            </a:r>
            <a:endParaRPr lang="en-US" altLang="ja-JP" sz="36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0178" name="Text Box 28"/>
          <p:cNvSpPr txBox="1">
            <a:spLocks noChangeArrowheads="1"/>
          </p:cNvSpPr>
          <p:nvPr/>
        </p:nvSpPr>
        <p:spPr bwMode="auto">
          <a:xfrm>
            <a:off x="533400" y="4149100"/>
            <a:ext cx="86106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dirty="0">
                <a:solidFill>
                  <a:srgbClr val="C00000"/>
                </a:solidFill>
                <a:latin typeface="+mn-ea"/>
                <a:ea typeface="+mn-ea"/>
              </a:rPr>
              <a:t>●</a:t>
            </a:r>
            <a:r>
              <a:rPr lang="ja-JP" altLang="en-US" sz="2000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en-US" altLang="ja-JP" sz="2000" dirty="0">
                <a:solidFill>
                  <a:srgbClr val="080808"/>
                </a:solidFill>
                <a:latin typeface="+mn-ea"/>
                <a:ea typeface="+mn-ea"/>
              </a:rPr>
              <a:t>Backup </a:t>
            </a:r>
            <a:r>
              <a:rPr lang="ja-JP" altLang="en-US" sz="2000" dirty="0">
                <a:solidFill>
                  <a:srgbClr val="080808"/>
                </a:solidFill>
                <a:latin typeface="+mn-ea"/>
                <a:ea typeface="+mn-ea"/>
              </a:rPr>
              <a:t>サーバの設定機能</a:t>
            </a:r>
          </a:p>
          <a:p>
            <a:endParaRPr lang="en-US" altLang="ja-JP" sz="1600" dirty="0" smtClean="0">
              <a:solidFill>
                <a:srgbClr val="080808"/>
              </a:solidFill>
              <a:latin typeface="+mn-ea"/>
              <a:ea typeface="+mn-ea"/>
            </a:endParaRPr>
          </a:p>
          <a:p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   </a:t>
            </a:r>
            <a:r>
              <a:rPr lang="ja-JP" altLang="en-US" sz="1600" dirty="0">
                <a:solidFill>
                  <a:srgbClr val="080808"/>
                </a:solidFill>
                <a:latin typeface="+mn-ea"/>
                <a:ea typeface="+mn-ea"/>
              </a:rPr>
              <a:t>サーバを</a:t>
            </a:r>
            <a:r>
              <a:rPr lang="en-US" altLang="ja-JP" sz="1600" dirty="0" err="1">
                <a:solidFill>
                  <a:srgbClr val="080808"/>
                </a:solidFill>
                <a:latin typeface="+mn-ea"/>
                <a:ea typeface="+mn-ea"/>
              </a:rPr>
              <a:t>Hotspare</a:t>
            </a:r>
            <a:r>
              <a:rPr lang="ja-JP" altLang="en-US" sz="1600" dirty="0">
                <a:solidFill>
                  <a:srgbClr val="080808"/>
                </a:solidFill>
                <a:latin typeface="+mn-ea"/>
                <a:ea typeface="+mn-ea"/>
              </a:rPr>
              <a:t>として</a:t>
            </a:r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設定することで、その他のサーバが全てダウンした場合に</a:t>
            </a:r>
            <a:endParaRPr lang="en-US" altLang="ja-JP" sz="1600" dirty="0" smtClean="0">
              <a:solidFill>
                <a:srgbClr val="080808"/>
              </a:solidFill>
              <a:latin typeface="+mn-ea"/>
              <a:ea typeface="+mn-ea"/>
            </a:endParaRPr>
          </a:p>
          <a:p>
            <a:r>
              <a:rPr lang="ja-JP" altLang="en-US" sz="1600" dirty="0">
                <a:solidFill>
                  <a:srgbClr val="080808"/>
                </a:solidFill>
                <a:latin typeface="+mn-ea"/>
                <a:ea typeface="+mn-ea"/>
              </a:rPr>
              <a:t>　 </a:t>
            </a:r>
            <a:r>
              <a:rPr lang="en-US" altLang="ja-JP" sz="1600" dirty="0" smtClean="0">
                <a:solidFill>
                  <a:srgbClr val="080808"/>
                </a:solidFill>
                <a:latin typeface="+mn-ea"/>
                <a:ea typeface="+mn-ea"/>
              </a:rPr>
              <a:t>Backup</a:t>
            </a:r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サーバとしてリクエストが振り分けられます。</a:t>
            </a:r>
            <a:endParaRPr lang="en-US" altLang="ja-JP" sz="1600" dirty="0" smtClean="0">
              <a:solidFill>
                <a:srgbClr val="080808"/>
              </a:solidFill>
              <a:latin typeface="+mn-ea"/>
              <a:ea typeface="+mn-ea"/>
            </a:endParaRPr>
          </a:p>
          <a:p>
            <a:endParaRPr lang="en-US" altLang="ja-JP" sz="1600" dirty="0">
              <a:solidFill>
                <a:srgbClr val="080808"/>
              </a:solidFill>
              <a:latin typeface="+mn-ea"/>
              <a:ea typeface="+mn-ea"/>
            </a:endParaRPr>
          </a:p>
          <a:p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　 クライアント</a:t>
            </a:r>
            <a:r>
              <a:rPr lang="ja-JP" altLang="en-US" sz="1600" dirty="0">
                <a:solidFill>
                  <a:srgbClr val="080808"/>
                </a:solidFill>
                <a:latin typeface="+mn-ea"/>
                <a:ea typeface="+mn-ea"/>
              </a:rPr>
              <a:t>からのリクエストは通常振り分けされません。</a:t>
            </a:r>
            <a:br>
              <a:rPr lang="ja-JP" altLang="en-US" sz="1600" dirty="0">
                <a:solidFill>
                  <a:srgbClr val="080808"/>
                </a:solidFill>
                <a:latin typeface="+mn-ea"/>
                <a:ea typeface="+mn-ea"/>
              </a:rPr>
            </a:br>
            <a:endParaRPr lang="ja-JP" altLang="en-US" sz="1600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50179" name="Line 65"/>
          <p:cNvSpPr>
            <a:spLocks noChangeShapeType="1"/>
          </p:cNvSpPr>
          <p:nvPr/>
        </p:nvSpPr>
        <p:spPr bwMode="auto">
          <a:xfrm>
            <a:off x="1701800" y="2200275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180" name="Line 86"/>
          <p:cNvSpPr>
            <a:spLocks noChangeShapeType="1"/>
          </p:cNvSpPr>
          <p:nvPr/>
        </p:nvSpPr>
        <p:spPr bwMode="auto">
          <a:xfrm>
            <a:off x="6731000" y="136207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181" name="Line 87"/>
          <p:cNvSpPr>
            <a:spLocks noChangeShapeType="1"/>
          </p:cNvSpPr>
          <p:nvPr/>
        </p:nvSpPr>
        <p:spPr bwMode="auto">
          <a:xfrm>
            <a:off x="6731000" y="136207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182" name="Line 88"/>
          <p:cNvSpPr>
            <a:spLocks noChangeShapeType="1"/>
          </p:cNvSpPr>
          <p:nvPr/>
        </p:nvSpPr>
        <p:spPr bwMode="auto">
          <a:xfrm>
            <a:off x="6731000" y="280987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183" name="Text Box 91"/>
          <p:cNvSpPr txBox="1">
            <a:spLocks noChangeArrowheads="1"/>
          </p:cNvSpPr>
          <p:nvPr/>
        </p:nvSpPr>
        <p:spPr bwMode="auto">
          <a:xfrm>
            <a:off x="787400" y="12858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>
                <a:latin typeface="Times New Roman" pitchFamily="18" charset="0"/>
                <a:ea typeface="HGPｺﾞｼｯｸE" pitchFamily="50" charset="-128"/>
              </a:rPr>
              <a:t>クライアント</a:t>
            </a:r>
          </a:p>
        </p:txBody>
      </p:sp>
      <p:sp>
        <p:nvSpPr>
          <p:cNvPr id="50186" name="Line 127"/>
          <p:cNvSpPr>
            <a:spLocks noChangeShapeType="1"/>
          </p:cNvSpPr>
          <p:nvPr/>
        </p:nvSpPr>
        <p:spPr bwMode="auto">
          <a:xfrm flipV="1">
            <a:off x="4902200" y="1514475"/>
            <a:ext cx="2590800" cy="609600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50188" name="Picture 135" descr="Webサーバ"/>
          <p:cNvPicPr>
            <a:picLocks noChangeAspect="1" noChangeArrowheads="1"/>
          </p:cNvPicPr>
          <p:nvPr/>
        </p:nvPicPr>
        <p:blipFill>
          <a:blip r:embed="rId3"/>
          <a:srcRect l="14955" t="2678" r="3728"/>
          <a:stretch>
            <a:fillRect/>
          </a:stretch>
        </p:blipFill>
        <p:spPr bwMode="auto">
          <a:xfrm>
            <a:off x="7637463" y="1108075"/>
            <a:ext cx="6175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9" name="Picture 136" descr="Webサーバ"/>
          <p:cNvPicPr>
            <a:picLocks noChangeAspect="1" noChangeArrowheads="1"/>
          </p:cNvPicPr>
          <p:nvPr/>
        </p:nvPicPr>
        <p:blipFill>
          <a:blip r:embed="rId3"/>
          <a:srcRect l="14955" t="2678" r="3728"/>
          <a:stretch>
            <a:fillRect/>
          </a:stretch>
        </p:blipFill>
        <p:spPr bwMode="auto">
          <a:xfrm>
            <a:off x="7645400" y="2352675"/>
            <a:ext cx="61753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0" name="Rectangle 137"/>
          <p:cNvSpPr>
            <a:spLocks noChangeArrowheads="1"/>
          </p:cNvSpPr>
          <p:nvPr/>
        </p:nvSpPr>
        <p:spPr bwMode="auto">
          <a:xfrm>
            <a:off x="330200" y="981075"/>
            <a:ext cx="8458200" cy="26670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50191" name="Line 139"/>
          <p:cNvSpPr>
            <a:spLocks noChangeShapeType="1"/>
          </p:cNvSpPr>
          <p:nvPr/>
        </p:nvSpPr>
        <p:spPr bwMode="auto">
          <a:xfrm>
            <a:off x="1320800" y="2505075"/>
            <a:ext cx="1981200" cy="0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192" name="Line 124"/>
          <p:cNvSpPr>
            <a:spLocks noChangeShapeType="1"/>
          </p:cNvSpPr>
          <p:nvPr/>
        </p:nvSpPr>
        <p:spPr bwMode="auto">
          <a:xfrm flipV="1">
            <a:off x="7569200" y="1133475"/>
            <a:ext cx="6096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193" name="Line 125"/>
          <p:cNvSpPr>
            <a:spLocks noChangeShapeType="1"/>
          </p:cNvSpPr>
          <p:nvPr/>
        </p:nvSpPr>
        <p:spPr bwMode="auto">
          <a:xfrm>
            <a:off x="7569200" y="1133475"/>
            <a:ext cx="6096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194" name="Oval 140"/>
          <p:cNvSpPr>
            <a:spLocks noChangeArrowheads="1"/>
          </p:cNvSpPr>
          <p:nvPr/>
        </p:nvSpPr>
        <p:spPr bwMode="auto">
          <a:xfrm>
            <a:off x="7264400" y="2886075"/>
            <a:ext cx="1295400" cy="304800"/>
          </a:xfrm>
          <a:prstGeom prst="ellipse">
            <a:avLst/>
          </a:prstGeom>
          <a:solidFill>
            <a:srgbClr val="FFCC99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>
                <a:latin typeface="Century Gothic" pitchFamily="34" charset="0"/>
              </a:rPr>
              <a:t>Hotspare</a:t>
            </a:r>
          </a:p>
        </p:txBody>
      </p:sp>
      <p:pic>
        <p:nvPicPr>
          <p:cNvPr id="50195" name="Picture 141" descr="PCモニタv"/>
          <p:cNvPicPr>
            <a:picLocks noChangeAspect="1" noChangeArrowheads="1"/>
          </p:cNvPicPr>
          <p:nvPr/>
        </p:nvPicPr>
        <p:blipFill>
          <a:blip r:embed="rId4"/>
          <a:srcRect t="902"/>
          <a:stretch>
            <a:fillRect/>
          </a:stretch>
        </p:blipFill>
        <p:spPr bwMode="auto">
          <a:xfrm>
            <a:off x="787400" y="1590675"/>
            <a:ext cx="9144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6" name="AutoShape 142"/>
          <p:cNvSpPr>
            <a:spLocks noChangeArrowheads="1"/>
          </p:cNvSpPr>
          <p:nvPr/>
        </p:nvSpPr>
        <p:spPr bwMode="auto">
          <a:xfrm>
            <a:off x="3606800" y="2733675"/>
            <a:ext cx="2514600" cy="609600"/>
          </a:xfrm>
          <a:prstGeom prst="wedgeRoundRectCallout">
            <a:avLst>
              <a:gd name="adj1" fmla="val 33838"/>
              <a:gd name="adj2" fmla="val -87241"/>
              <a:gd name="adj3" fmla="val 16667"/>
            </a:avLst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sz="1400" dirty="0">
                <a:latin typeface="+mn-ea"/>
                <a:ea typeface="+mn-ea"/>
              </a:rPr>
              <a:t>リクエスト</a:t>
            </a:r>
            <a:r>
              <a:rPr lang="ja-JP" altLang="en-US" sz="1400" dirty="0" smtClean="0">
                <a:latin typeface="+mn-ea"/>
                <a:ea typeface="+mn-ea"/>
              </a:rPr>
              <a:t>をサーバ</a:t>
            </a:r>
            <a:r>
              <a:rPr lang="en-US" altLang="ja-JP" sz="1400" dirty="0" smtClean="0">
                <a:latin typeface="+mn-ea"/>
                <a:ea typeface="+mn-ea"/>
              </a:rPr>
              <a:t>2</a:t>
            </a:r>
            <a:r>
              <a:rPr lang="ja-JP" altLang="en-US" sz="1400" dirty="0" err="1" smtClean="0">
                <a:latin typeface="+mn-ea"/>
                <a:ea typeface="+mn-ea"/>
              </a:rPr>
              <a:t>へ振り</a:t>
            </a:r>
            <a:r>
              <a:rPr lang="ja-JP" altLang="en-US" sz="1400" dirty="0">
                <a:latin typeface="+mn-ea"/>
                <a:ea typeface="+mn-ea"/>
              </a:rPr>
              <a:t>分けます。</a:t>
            </a:r>
          </a:p>
        </p:txBody>
      </p:sp>
      <p:sp>
        <p:nvSpPr>
          <p:cNvPr id="23" name="Text Box 117"/>
          <p:cNvSpPr txBox="1">
            <a:spLocks noChangeArrowheads="1"/>
          </p:cNvSpPr>
          <p:nvPr/>
        </p:nvSpPr>
        <p:spPr bwMode="auto">
          <a:xfrm>
            <a:off x="7705725" y="1952625"/>
            <a:ext cx="132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dirty="0">
                <a:latin typeface="ＭＳ Ｐゴシック" charset="-128"/>
              </a:rPr>
              <a:t>WEB </a:t>
            </a:r>
            <a:r>
              <a:rPr lang="ja-JP" altLang="en-US" sz="1200" dirty="0">
                <a:latin typeface="ＭＳ Ｐゴシック" charset="-128"/>
              </a:rPr>
              <a:t>サーバ１</a:t>
            </a:r>
          </a:p>
        </p:txBody>
      </p:sp>
      <p:sp>
        <p:nvSpPr>
          <p:cNvPr id="24" name="Text Box 118"/>
          <p:cNvSpPr txBox="1">
            <a:spLocks noChangeArrowheads="1"/>
          </p:cNvSpPr>
          <p:nvPr/>
        </p:nvSpPr>
        <p:spPr bwMode="auto">
          <a:xfrm>
            <a:off x="7705725" y="3357563"/>
            <a:ext cx="1320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dirty="0">
                <a:latin typeface="ＭＳ Ｐゴシック" charset="-128"/>
              </a:rPr>
              <a:t>WEB </a:t>
            </a:r>
            <a:r>
              <a:rPr lang="ja-JP" altLang="en-US" sz="1200" dirty="0">
                <a:latin typeface="ＭＳ Ｐゴシック" charset="-128"/>
              </a:rPr>
              <a:t>サーバ２</a:t>
            </a:r>
          </a:p>
        </p:txBody>
      </p:sp>
      <p:sp>
        <p:nvSpPr>
          <p:cNvPr id="25" name="AutoShape 142"/>
          <p:cNvSpPr>
            <a:spLocks noChangeArrowheads="1"/>
          </p:cNvSpPr>
          <p:nvPr/>
        </p:nvSpPr>
        <p:spPr bwMode="auto">
          <a:xfrm>
            <a:off x="3302000" y="1190625"/>
            <a:ext cx="2514600" cy="609600"/>
          </a:xfrm>
          <a:prstGeom prst="wedgeRoundRectCallout">
            <a:avLst>
              <a:gd name="adj1" fmla="val 31241"/>
              <a:gd name="adj2" fmla="val 69902"/>
              <a:gd name="adj3" fmla="val 16667"/>
            </a:avLst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sz="1400" dirty="0">
                <a:latin typeface="+mn-ea"/>
                <a:ea typeface="+mn-ea"/>
              </a:rPr>
              <a:t>通常はサーバ</a:t>
            </a:r>
            <a:r>
              <a:rPr lang="en-US" altLang="ja-JP" sz="1400" dirty="0">
                <a:latin typeface="+mn-ea"/>
                <a:ea typeface="+mn-ea"/>
              </a:rPr>
              <a:t>1</a:t>
            </a:r>
            <a:r>
              <a:rPr lang="ja-JP" altLang="en-US" sz="1400" dirty="0">
                <a:latin typeface="+mn-ea"/>
                <a:ea typeface="+mn-ea"/>
              </a:rPr>
              <a:t> に振り分けるが、サーバが </a:t>
            </a:r>
            <a:r>
              <a:rPr lang="en-US" altLang="ja-JP" sz="1400" b="1" dirty="0">
                <a:solidFill>
                  <a:schemeClr val="hlink"/>
                </a:solidFill>
                <a:latin typeface="+mn-ea"/>
                <a:ea typeface="+mn-ea"/>
              </a:rPr>
              <a:t>DOWN</a:t>
            </a:r>
            <a:r>
              <a:rPr lang="en-US" altLang="ja-JP" sz="1400" dirty="0">
                <a:latin typeface="+mn-ea"/>
                <a:ea typeface="+mn-ea"/>
              </a:rPr>
              <a:t> </a:t>
            </a:r>
            <a:r>
              <a:rPr lang="ja-JP" altLang="en-US" sz="1400" dirty="0">
                <a:latin typeface="+mn-ea"/>
                <a:ea typeface="+mn-ea"/>
              </a:rPr>
              <a:t>すると</a:t>
            </a:r>
            <a:r>
              <a:rPr lang="ja-JP" altLang="en-US" sz="1400" dirty="0" smtClean="0">
                <a:latin typeface="+mn-ea"/>
                <a:ea typeface="+mn-ea"/>
              </a:rPr>
              <a:t>、</a:t>
            </a:r>
            <a:endParaRPr lang="ja-JP" altLang="en-US" sz="1400" dirty="0">
              <a:latin typeface="+mn-ea"/>
              <a:ea typeface="+mn-ea"/>
            </a:endParaRPr>
          </a:p>
        </p:txBody>
      </p:sp>
      <p:pic>
        <p:nvPicPr>
          <p:cNvPr id="26" name="Picture 5" descr="E370LX-3-4-with-reflection.png"/>
          <p:cNvPicPr>
            <a:picLocks noChangeAspect="1"/>
          </p:cNvPicPr>
          <p:nvPr/>
        </p:nvPicPr>
        <p:blipFill>
          <a:blip r:embed="rId5"/>
          <a:srcRect l="4195" t="2893" r="623" b="8434"/>
          <a:stretch>
            <a:fillRect/>
          </a:stretch>
        </p:blipFill>
        <p:spPr bwMode="auto">
          <a:xfrm>
            <a:off x="2987780" y="1817120"/>
            <a:ext cx="21336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Line 92"/>
          <p:cNvSpPr>
            <a:spLocks noChangeShapeType="1"/>
          </p:cNvSpPr>
          <p:nvPr/>
        </p:nvSpPr>
        <p:spPr bwMode="auto">
          <a:xfrm>
            <a:off x="4902200" y="2352675"/>
            <a:ext cx="2590800" cy="3048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6"/>
          <p:cNvSpPr txBox="1">
            <a:spLocks noChangeArrowheads="1"/>
          </p:cNvSpPr>
          <p:nvPr/>
        </p:nvSpPr>
        <p:spPr bwMode="auto">
          <a:xfrm>
            <a:off x="357188" y="115888"/>
            <a:ext cx="8247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サーバメンテナンスモード</a:t>
            </a:r>
            <a:endParaRPr lang="ja-JP" altLang="en-US" sz="3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2226" name="Text Box 8"/>
          <p:cNvSpPr txBox="1">
            <a:spLocks noChangeArrowheads="1"/>
          </p:cNvSpPr>
          <p:nvPr/>
        </p:nvSpPr>
        <p:spPr bwMode="auto">
          <a:xfrm>
            <a:off x="552450" y="3662363"/>
            <a:ext cx="86106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dirty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●</a:t>
            </a:r>
            <a:r>
              <a:rPr lang="ja-JP" altLang="en-US" sz="2000" dirty="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rPr>
              <a:t> </a:t>
            </a:r>
            <a:r>
              <a:rPr lang="ja-JP" altLang="en-US" sz="2000" dirty="0" smtClean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  <a:t>サーバメンテナンスモード</a:t>
            </a:r>
            <a:endParaRPr lang="en-US" altLang="ja-JP" sz="2000" dirty="0">
              <a:solidFill>
                <a:srgbClr val="080808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endParaRPr lang="ja-JP" altLang="en-US" sz="2000" dirty="0">
              <a:solidFill>
                <a:srgbClr val="080808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1600" dirty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  <a:t>   既存セッション</a:t>
            </a:r>
            <a:r>
              <a:rPr lang="ja-JP" altLang="en-US" sz="1600" dirty="0" smtClean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  <a:t>を切断せずに、新規リクエストの振り分けを停止します。</a:t>
            </a:r>
            <a:endParaRPr lang="en-US" altLang="ja-JP" sz="1600" dirty="0" smtClean="0">
              <a:solidFill>
                <a:srgbClr val="080808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1600" dirty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lang="ja-JP" altLang="en-US" sz="1600" dirty="0" smtClean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  <a:t> こうすることで、サーバを縮退的に停止させることが可能になります。</a:t>
            </a:r>
            <a:r>
              <a:rPr lang="ja-JP" altLang="en-US" sz="1600" dirty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  <a:t/>
            </a:r>
            <a:br>
              <a:rPr lang="ja-JP" altLang="en-US" sz="1600" dirty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</a:br>
            <a:r>
              <a:rPr lang="ja-JP" altLang="en-US" sz="1600" dirty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  <a:t>   設定すると、その時 </a:t>
            </a:r>
            <a:r>
              <a:rPr lang="en-US" altLang="ja-JP" sz="1600" dirty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  <a:t>Active </a:t>
            </a:r>
            <a:r>
              <a:rPr lang="ja-JP" altLang="en-US" sz="1600" dirty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  <a:t>なサーバセッション以外は</a:t>
            </a:r>
            <a:r>
              <a:rPr lang="en-US" altLang="ja-JP" sz="1600" dirty="0" err="1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  <a:t>Quiesce</a:t>
            </a:r>
            <a:r>
              <a:rPr lang="ja-JP" altLang="en-US" sz="1600" dirty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  <a:t>設定のサーバ</a:t>
            </a:r>
            <a:r>
              <a:rPr lang="en-US" altLang="ja-JP" sz="1600" dirty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  <a:t> </a:t>
            </a:r>
            <a:r>
              <a:rPr lang="ja-JP" altLang="en-US" sz="1600" dirty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  <a:t>に新規セッション</a:t>
            </a:r>
            <a:br>
              <a:rPr lang="ja-JP" altLang="en-US" sz="1600" dirty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</a:br>
            <a:r>
              <a:rPr lang="ja-JP" altLang="en-US" sz="1600" dirty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  <a:t>   を送信しません。</a:t>
            </a:r>
            <a:br>
              <a:rPr lang="ja-JP" altLang="en-US" sz="1600" dirty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</a:br>
            <a:r>
              <a:rPr lang="ja-JP" altLang="en-US" sz="1600" dirty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  <a:t>   アクティブなサーバセッションが</a:t>
            </a:r>
            <a:r>
              <a:rPr lang="en-US" altLang="ja-JP" sz="1600" dirty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  <a:t>0</a:t>
            </a:r>
            <a:r>
              <a:rPr lang="ja-JP" altLang="en-US" sz="1600" dirty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  <a:t>に近づくのを待ち、サーバのリブートやシャットダウン、ネット　　</a:t>
            </a:r>
            <a:br>
              <a:rPr lang="ja-JP" altLang="en-US" sz="1600" dirty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</a:br>
            <a:r>
              <a:rPr lang="ja-JP" altLang="en-US" sz="1600" dirty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  <a:t>   ワークからの切り離しを行う事によりサービスのダウンタイムを最小化することが可能になります。</a:t>
            </a:r>
          </a:p>
        </p:txBody>
      </p:sp>
      <p:sp>
        <p:nvSpPr>
          <p:cNvPr id="52227" name="Line 132"/>
          <p:cNvSpPr>
            <a:spLocks noChangeShapeType="1"/>
          </p:cNvSpPr>
          <p:nvPr/>
        </p:nvSpPr>
        <p:spPr bwMode="auto">
          <a:xfrm>
            <a:off x="1695450" y="2138363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2228" name="Line 133"/>
          <p:cNvSpPr>
            <a:spLocks noChangeShapeType="1"/>
          </p:cNvSpPr>
          <p:nvPr/>
        </p:nvSpPr>
        <p:spPr bwMode="auto">
          <a:xfrm>
            <a:off x="6724650" y="1300163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2229" name="Line 134"/>
          <p:cNvSpPr>
            <a:spLocks noChangeShapeType="1"/>
          </p:cNvSpPr>
          <p:nvPr/>
        </p:nvSpPr>
        <p:spPr bwMode="auto">
          <a:xfrm>
            <a:off x="6724650" y="130016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2230" name="Line 135"/>
          <p:cNvSpPr>
            <a:spLocks noChangeShapeType="1"/>
          </p:cNvSpPr>
          <p:nvPr/>
        </p:nvSpPr>
        <p:spPr bwMode="auto">
          <a:xfrm>
            <a:off x="6724650" y="274796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2231" name="Text Box 136"/>
          <p:cNvSpPr txBox="1">
            <a:spLocks noChangeArrowheads="1"/>
          </p:cNvSpPr>
          <p:nvPr/>
        </p:nvSpPr>
        <p:spPr bwMode="auto">
          <a:xfrm>
            <a:off x="857250" y="1300163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>
                <a:latin typeface="Times New Roman" pitchFamily="18" charset="0"/>
                <a:ea typeface="HGPｺﾞｼｯｸE" pitchFamily="50" charset="-128"/>
              </a:rPr>
              <a:t>クライアント</a:t>
            </a:r>
          </a:p>
        </p:txBody>
      </p:sp>
      <p:pic>
        <p:nvPicPr>
          <p:cNvPr id="23" name="Picture 5" descr="E370LX-3-4-with-reflection.png"/>
          <p:cNvPicPr>
            <a:picLocks noChangeAspect="1"/>
          </p:cNvPicPr>
          <p:nvPr/>
        </p:nvPicPr>
        <p:blipFill>
          <a:blip r:embed="rId3"/>
          <a:srcRect l="4195" t="2893" r="623" b="8434"/>
          <a:stretch>
            <a:fillRect/>
          </a:stretch>
        </p:blipFill>
        <p:spPr bwMode="auto">
          <a:xfrm>
            <a:off x="2798450" y="1820915"/>
            <a:ext cx="21336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141" descr="Webサーバ"/>
          <p:cNvPicPr>
            <a:picLocks noChangeAspect="1" noChangeArrowheads="1"/>
          </p:cNvPicPr>
          <p:nvPr/>
        </p:nvPicPr>
        <p:blipFill>
          <a:blip r:embed="rId4"/>
          <a:srcRect l="14955" t="2678" r="3728"/>
          <a:stretch>
            <a:fillRect/>
          </a:stretch>
        </p:blipFill>
        <p:spPr bwMode="auto">
          <a:xfrm>
            <a:off x="7631113" y="1046163"/>
            <a:ext cx="6175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Line 137"/>
          <p:cNvSpPr>
            <a:spLocks noChangeShapeType="1"/>
          </p:cNvSpPr>
          <p:nvPr/>
        </p:nvSpPr>
        <p:spPr bwMode="auto">
          <a:xfrm>
            <a:off x="2195670" y="2359025"/>
            <a:ext cx="5290980" cy="236537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52236" name="Picture 142" descr="Webサーバ"/>
          <p:cNvPicPr>
            <a:picLocks noChangeAspect="1" noChangeArrowheads="1"/>
          </p:cNvPicPr>
          <p:nvPr/>
        </p:nvPicPr>
        <p:blipFill>
          <a:blip r:embed="rId4"/>
          <a:srcRect l="14955" t="2678" r="3728"/>
          <a:stretch>
            <a:fillRect/>
          </a:stretch>
        </p:blipFill>
        <p:spPr bwMode="auto">
          <a:xfrm>
            <a:off x="7639050" y="2290763"/>
            <a:ext cx="61753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7" name="Rectangle 143"/>
          <p:cNvSpPr>
            <a:spLocks noChangeArrowheads="1"/>
          </p:cNvSpPr>
          <p:nvPr/>
        </p:nvSpPr>
        <p:spPr bwMode="auto">
          <a:xfrm>
            <a:off x="323850" y="919163"/>
            <a:ext cx="8458200" cy="26670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52239" name="Oval 148"/>
          <p:cNvSpPr>
            <a:spLocks noChangeArrowheads="1"/>
          </p:cNvSpPr>
          <p:nvPr/>
        </p:nvSpPr>
        <p:spPr bwMode="auto">
          <a:xfrm>
            <a:off x="7258050" y="2824163"/>
            <a:ext cx="1295400" cy="304800"/>
          </a:xfrm>
          <a:prstGeom prst="ellipse">
            <a:avLst/>
          </a:prstGeom>
          <a:solidFill>
            <a:srgbClr val="CCFFFF"/>
          </a:soli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>
                <a:latin typeface="Century Gothic" pitchFamily="34" charset="0"/>
              </a:rPr>
              <a:t>Quiesce</a:t>
            </a:r>
          </a:p>
        </p:txBody>
      </p:sp>
      <p:sp>
        <p:nvSpPr>
          <p:cNvPr id="52240" name="Oval 152"/>
          <p:cNvSpPr>
            <a:spLocks noChangeArrowheads="1"/>
          </p:cNvSpPr>
          <p:nvPr/>
        </p:nvSpPr>
        <p:spPr bwMode="auto">
          <a:xfrm>
            <a:off x="5734050" y="2214563"/>
            <a:ext cx="685800" cy="609600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52241" name="Line 153"/>
          <p:cNvSpPr>
            <a:spLocks noChangeShapeType="1"/>
          </p:cNvSpPr>
          <p:nvPr/>
        </p:nvSpPr>
        <p:spPr bwMode="auto">
          <a:xfrm flipH="1">
            <a:off x="5821363" y="2312988"/>
            <a:ext cx="5334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52242" name="Picture 155" descr="PCモニタv"/>
          <p:cNvPicPr>
            <a:picLocks noChangeAspect="1" noChangeArrowheads="1"/>
          </p:cNvPicPr>
          <p:nvPr/>
        </p:nvPicPr>
        <p:blipFill>
          <a:blip r:embed="rId5"/>
          <a:srcRect t="902"/>
          <a:stretch>
            <a:fillRect/>
          </a:stretch>
        </p:blipFill>
        <p:spPr bwMode="auto">
          <a:xfrm>
            <a:off x="781050" y="1604963"/>
            <a:ext cx="9144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44" name="AutoShape 157"/>
          <p:cNvSpPr>
            <a:spLocks noChangeArrowheads="1"/>
          </p:cNvSpPr>
          <p:nvPr/>
        </p:nvSpPr>
        <p:spPr bwMode="auto">
          <a:xfrm>
            <a:off x="2802810" y="2824163"/>
            <a:ext cx="2971800" cy="609600"/>
          </a:xfrm>
          <a:prstGeom prst="wedgeRoundRectCallout">
            <a:avLst>
              <a:gd name="adj1" fmla="val -42253"/>
              <a:gd name="adj2" fmla="val -105030"/>
              <a:gd name="adj3" fmla="val 16667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sz="1600" dirty="0">
                <a:latin typeface="+mn-ea"/>
                <a:ea typeface="+mn-ea"/>
              </a:rPr>
              <a:t>既存リクエストのみ </a:t>
            </a:r>
            <a:r>
              <a:rPr lang="en-US" altLang="ja-JP" sz="1600" dirty="0">
                <a:latin typeface="+mn-ea"/>
                <a:ea typeface="+mn-ea"/>
              </a:rPr>
              <a:t>Quiesce </a:t>
            </a:r>
            <a:r>
              <a:rPr lang="ja-JP" altLang="en-US" sz="1600" dirty="0">
                <a:latin typeface="+mn-ea"/>
                <a:ea typeface="+mn-ea"/>
              </a:rPr>
              <a:t>サーバへ</a:t>
            </a:r>
            <a:endParaRPr lang="ja-JP" altLang="en-US" sz="1400" dirty="0">
              <a:solidFill>
                <a:srgbClr val="333333"/>
              </a:solidFill>
              <a:latin typeface="+mn-ea"/>
              <a:ea typeface="+mn-ea"/>
            </a:endParaRPr>
          </a:p>
        </p:txBody>
      </p:sp>
      <p:sp>
        <p:nvSpPr>
          <p:cNvPr id="52245" name="AutoShape 158"/>
          <p:cNvSpPr>
            <a:spLocks noChangeArrowheads="1"/>
          </p:cNvSpPr>
          <p:nvPr/>
        </p:nvSpPr>
        <p:spPr bwMode="auto">
          <a:xfrm>
            <a:off x="1962150" y="1055811"/>
            <a:ext cx="2969900" cy="609600"/>
          </a:xfrm>
          <a:prstGeom prst="wedgeRoundRectCallout">
            <a:avLst>
              <a:gd name="adj1" fmla="val 452"/>
              <a:gd name="adj2" fmla="val 88942"/>
              <a:gd name="adj3" fmla="val 16667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sz="1600" dirty="0">
                <a:latin typeface="+mn-ea"/>
                <a:ea typeface="+mn-ea"/>
              </a:rPr>
              <a:t>新規リクエストは </a:t>
            </a:r>
            <a:r>
              <a:rPr lang="en-US" altLang="ja-JP" sz="1600" dirty="0">
                <a:latin typeface="+mn-ea"/>
                <a:ea typeface="+mn-ea"/>
              </a:rPr>
              <a:t>Quiesce </a:t>
            </a:r>
            <a:r>
              <a:rPr lang="ja-JP" altLang="en-US" sz="1600" dirty="0">
                <a:latin typeface="+mn-ea"/>
                <a:ea typeface="+mn-ea"/>
              </a:rPr>
              <a:t>以外のサーバへ</a:t>
            </a:r>
          </a:p>
        </p:txBody>
      </p:sp>
      <p:sp>
        <p:nvSpPr>
          <p:cNvPr id="52233" name="Line 139"/>
          <p:cNvSpPr>
            <a:spLocks noChangeShapeType="1"/>
          </p:cNvSpPr>
          <p:nvPr/>
        </p:nvSpPr>
        <p:spPr bwMode="auto">
          <a:xfrm flipV="1">
            <a:off x="1924050" y="1452563"/>
            <a:ext cx="5562600" cy="7620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6"/>
          <p:cNvSpPr txBox="1">
            <a:spLocks noChangeArrowheads="1"/>
          </p:cNvSpPr>
          <p:nvPr/>
        </p:nvSpPr>
        <p:spPr bwMode="auto">
          <a:xfrm>
            <a:off x="357188" y="77788"/>
            <a:ext cx="4214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サーバヘルスチェック</a:t>
            </a:r>
            <a:endParaRPr lang="en-US" altLang="ja-JP" sz="360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4274" name="Line 101"/>
          <p:cNvSpPr>
            <a:spLocks noChangeShapeType="1"/>
          </p:cNvSpPr>
          <p:nvPr/>
        </p:nvSpPr>
        <p:spPr bwMode="auto">
          <a:xfrm>
            <a:off x="1449388" y="1868488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4275" name="Line 122"/>
          <p:cNvSpPr>
            <a:spLocks noChangeShapeType="1"/>
          </p:cNvSpPr>
          <p:nvPr/>
        </p:nvSpPr>
        <p:spPr bwMode="auto">
          <a:xfrm>
            <a:off x="6478588" y="1228725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4276" name="Line 123"/>
          <p:cNvSpPr>
            <a:spLocks noChangeShapeType="1"/>
          </p:cNvSpPr>
          <p:nvPr/>
        </p:nvSpPr>
        <p:spPr bwMode="auto">
          <a:xfrm>
            <a:off x="6478588" y="122872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4277" name="Line 124"/>
          <p:cNvSpPr>
            <a:spLocks noChangeShapeType="1"/>
          </p:cNvSpPr>
          <p:nvPr/>
        </p:nvSpPr>
        <p:spPr bwMode="auto">
          <a:xfrm>
            <a:off x="6478588" y="2600325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4278" name="Text Box 125"/>
          <p:cNvSpPr txBox="1">
            <a:spLocks noChangeArrowheads="1"/>
          </p:cNvSpPr>
          <p:nvPr/>
        </p:nvSpPr>
        <p:spPr bwMode="auto">
          <a:xfrm>
            <a:off x="6630988" y="1822450"/>
            <a:ext cx="132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>
                <a:latin typeface="HGPｺﾞｼｯｸE" pitchFamily="50" charset="-128"/>
                <a:ea typeface="HGPｺﾞｼｯｸE" pitchFamily="50" charset="-128"/>
              </a:rPr>
              <a:t>WEB </a:t>
            </a:r>
            <a:r>
              <a:rPr lang="ja-JP" altLang="en-US" sz="1200">
                <a:latin typeface="HGPｺﾞｼｯｸE" pitchFamily="50" charset="-128"/>
                <a:ea typeface="HGPｺﾞｼｯｸE" pitchFamily="50" charset="-128"/>
              </a:rPr>
              <a:t>サーバ１</a:t>
            </a:r>
          </a:p>
        </p:txBody>
      </p:sp>
      <p:sp>
        <p:nvSpPr>
          <p:cNvPr id="54279" name="Text Box 126"/>
          <p:cNvSpPr txBox="1">
            <a:spLocks noChangeArrowheads="1"/>
          </p:cNvSpPr>
          <p:nvPr/>
        </p:nvSpPr>
        <p:spPr bwMode="auto">
          <a:xfrm>
            <a:off x="6707680" y="3226372"/>
            <a:ext cx="132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dirty="0">
                <a:latin typeface="HGPｺﾞｼｯｸE" pitchFamily="50" charset="-128"/>
                <a:ea typeface="HGPｺﾞｼｯｸE" pitchFamily="50" charset="-128"/>
              </a:rPr>
              <a:t>WEB </a:t>
            </a:r>
            <a:r>
              <a:rPr lang="ja-JP" altLang="en-US" sz="1200" dirty="0">
                <a:latin typeface="HGPｺﾞｼｯｸE" pitchFamily="50" charset="-128"/>
                <a:ea typeface="HGPｺﾞｼｯｸE" pitchFamily="50" charset="-128"/>
              </a:rPr>
              <a:t>サーバ２</a:t>
            </a:r>
          </a:p>
        </p:txBody>
      </p:sp>
      <p:sp>
        <p:nvSpPr>
          <p:cNvPr id="54282" name="Line 149"/>
          <p:cNvSpPr>
            <a:spLocks noChangeShapeType="1"/>
          </p:cNvSpPr>
          <p:nvPr/>
        </p:nvSpPr>
        <p:spPr bwMode="auto">
          <a:xfrm>
            <a:off x="3087688" y="1639888"/>
            <a:ext cx="3600450" cy="0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4283" name="Text Box 150"/>
          <p:cNvSpPr txBox="1">
            <a:spLocks noChangeArrowheads="1"/>
          </p:cNvSpPr>
          <p:nvPr/>
        </p:nvSpPr>
        <p:spPr bwMode="auto">
          <a:xfrm>
            <a:off x="2771750" y="2620450"/>
            <a:ext cx="29306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 dirty="0" smtClean="0">
                <a:latin typeface="HGPｺﾞｼｯｸE" pitchFamily="50" charset="-128"/>
                <a:ea typeface="HGPｺﾞｼｯｸE" pitchFamily="50" charset="-128"/>
              </a:rPr>
              <a:t>・</a:t>
            </a:r>
            <a:r>
              <a:rPr lang="en-US" altLang="ja-JP" sz="1400" dirty="0" smtClean="0">
                <a:latin typeface="HGPｺﾞｼｯｸE" pitchFamily="50" charset="-128"/>
                <a:ea typeface="HGPｺﾞｼｯｸE" pitchFamily="50" charset="-128"/>
              </a:rPr>
              <a:t>ICMP</a:t>
            </a:r>
            <a:r>
              <a:rPr lang="ja-JP" altLang="en-US" sz="1400" dirty="0" smtClean="0">
                <a:latin typeface="HGPｺﾞｼｯｸE" pitchFamily="50" charset="-128"/>
                <a:ea typeface="HGPｺﾞｼｯｸE" pitchFamily="50" charset="-128"/>
              </a:rPr>
              <a:t> によるチェック</a:t>
            </a:r>
            <a:endParaRPr lang="en-US" altLang="ja-JP" sz="1400" dirty="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1400" dirty="0" smtClean="0">
                <a:latin typeface="HGPｺﾞｼｯｸE" pitchFamily="50" charset="-128"/>
                <a:ea typeface="HGPｺﾞｼｯｸE" pitchFamily="50" charset="-128"/>
              </a:rPr>
              <a:t>・</a:t>
            </a:r>
            <a:r>
              <a:rPr lang="en-US" altLang="ja-JP" sz="1400" dirty="0" smtClean="0">
                <a:latin typeface="HGPｺﾞｼｯｸE" pitchFamily="50" charset="-128"/>
                <a:ea typeface="HGPｺﾞｼｯｸE" pitchFamily="50" charset="-128"/>
              </a:rPr>
              <a:t>TCP</a:t>
            </a:r>
            <a:r>
              <a:rPr lang="ja-JP" altLang="en-US" sz="1400" dirty="0">
                <a:latin typeface="HGPｺﾞｼｯｸE" pitchFamily="50" charset="-128"/>
                <a:ea typeface="HGPｺﾞｼｯｸE" pitchFamily="50" charset="-128"/>
              </a:rPr>
              <a:t>ハンドシェイク に</a:t>
            </a:r>
            <a:r>
              <a:rPr lang="ja-JP" altLang="en-US" sz="1400" dirty="0" smtClean="0">
                <a:latin typeface="HGPｺﾞｼｯｸE" pitchFamily="50" charset="-128"/>
                <a:ea typeface="HGPｺﾞｼｯｸE" pitchFamily="50" charset="-128"/>
              </a:rPr>
              <a:t>よるチェック</a:t>
            </a:r>
            <a:endParaRPr lang="ja-JP" altLang="en-US" sz="1400" dirty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1400" dirty="0" smtClean="0">
                <a:latin typeface="HGPｺﾞｼｯｸE" pitchFamily="50" charset="-128"/>
                <a:ea typeface="HGPｺﾞｼｯｸE" pitchFamily="50" charset="-128"/>
              </a:rPr>
              <a:t>・</a:t>
            </a:r>
            <a:r>
              <a:rPr lang="en-US" altLang="ja-JP" sz="1400" dirty="0" smtClean="0">
                <a:latin typeface="HGPｺﾞｼｯｸE" pitchFamily="50" charset="-128"/>
                <a:ea typeface="HGPｺﾞｼｯｸE" pitchFamily="50" charset="-128"/>
              </a:rPr>
              <a:t>ACV</a:t>
            </a:r>
            <a:r>
              <a:rPr lang="ja-JP" altLang="en-US" sz="1400" dirty="0" smtClean="0">
                <a:latin typeface="HGPｺﾞｼｯｸE" pitchFamily="50" charset="-128"/>
                <a:ea typeface="HGPｺﾞｼｯｸE" pitchFamily="50" charset="-128"/>
              </a:rPr>
              <a:t>によるアプリケーションチェック</a:t>
            </a:r>
            <a:endParaRPr lang="ja-JP" altLang="en-US" sz="1400" dirty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1400" dirty="0">
                <a:latin typeface="HGPｺﾞｼｯｸE" pitchFamily="50" charset="-128"/>
                <a:ea typeface="HGPｺﾞｼｯｸE" pitchFamily="50" charset="-128"/>
              </a:rPr>
              <a:t>　</a:t>
            </a:r>
          </a:p>
        </p:txBody>
      </p:sp>
      <p:sp>
        <p:nvSpPr>
          <p:cNvPr id="54287" name="Text Box 154"/>
          <p:cNvSpPr txBox="1">
            <a:spLocks noChangeArrowheads="1"/>
          </p:cNvSpPr>
          <p:nvPr/>
        </p:nvSpPr>
        <p:spPr bwMode="auto">
          <a:xfrm>
            <a:off x="458788" y="3960430"/>
            <a:ext cx="84582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dirty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●</a:t>
            </a:r>
            <a:r>
              <a:rPr lang="ja-JP" altLang="en-US" sz="2000" dirty="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rPr>
              <a:t> </a:t>
            </a:r>
            <a:r>
              <a:rPr lang="ja-JP" altLang="en-US" sz="2000" dirty="0">
                <a:latin typeface="HGPｺﾞｼｯｸE" pitchFamily="50" charset="-128"/>
                <a:ea typeface="HGPｺﾞｼｯｸE" pitchFamily="50" charset="-128"/>
              </a:rPr>
              <a:t>サーバヘルスチェック</a:t>
            </a:r>
          </a:p>
          <a:p>
            <a:pPr>
              <a:lnSpc>
                <a:spcPct val="150000"/>
              </a:lnSpc>
            </a:pPr>
            <a:r>
              <a:rPr lang="ja-JP" altLang="en-US" sz="1600" dirty="0" smtClean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  <a:t>　 サーバ</a:t>
            </a:r>
            <a:r>
              <a:rPr lang="ja-JP" altLang="en-US" sz="1600" dirty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  <a:t>に</a:t>
            </a:r>
            <a:r>
              <a:rPr lang="ja-JP" altLang="en-US" sz="1600" dirty="0" smtClean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  <a:t>対して通信を</a:t>
            </a:r>
            <a:r>
              <a:rPr lang="ja-JP" altLang="en-US" sz="1600" dirty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  <a:t>行い</a:t>
            </a:r>
            <a:r>
              <a:rPr lang="ja-JP" altLang="en-US" sz="1600" dirty="0" smtClean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  <a:t>、サーバ</a:t>
            </a:r>
            <a:r>
              <a:rPr lang="ja-JP" altLang="en-US" sz="1600" dirty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  <a:t>の状態を確認しています。</a:t>
            </a:r>
          </a:p>
          <a:p>
            <a:r>
              <a:rPr lang="ja-JP" altLang="en-US" sz="1600" dirty="0">
                <a:solidFill>
                  <a:schemeClr val="accent2"/>
                </a:solidFill>
                <a:latin typeface="HGPｺﾞｼｯｸE" pitchFamily="50" charset="-128"/>
                <a:ea typeface="HGPｺﾞｼｯｸE" pitchFamily="50" charset="-128"/>
              </a:rPr>
              <a:t>   </a:t>
            </a:r>
            <a:r>
              <a:rPr lang="ja-JP" altLang="en-US" sz="1600" dirty="0" smtClean="0">
                <a:latin typeface="HGPｺﾞｼｯｸE" pitchFamily="50" charset="-128"/>
                <a:ea typeface="HGPｺﾞｼｯｸE" pitchFamily="50" charset="-128"/>
              </a:rPr>
              <a:t>通信が正常に行えない場合、ダウンと判定され負荷分散対象から外されます。</a:t>
            </a:r>
            <a:r>
              <a:rPr lang="en-US" altLang="ja-JP" sz="1600" dirty="0" smtClean="0">
                <a:latin typeface="HGPｺﾞｼｯｸE" pitchFamily="50" charset="-128"/>
                <a:ea typeface="HGPｺﾞｼｯｸE" pitchFamily="50" charset="-128"/>
              </a:rPr>
              <a:t/>
            </a:r>
            <a:br>
              <a:rPr lang="en-US" altLang="ja-JP" sz="1600" dirty="0" smtClean="0">
                <a:latin typeface="HGPｺﾞｼｯｸE" pitchFamily="50" charset="-128"/>
                <a:ea typeface="HGPｺﾞｼｯｸE" pitchFamily="50" charset="-128"/>
              </a:rPr>
            </a:br>
            <a:r>
              <a:rPr lang="en-US" altLang="ja-JP" sz="1600" dirty="0" smtClean="0">
                <a:solidFill>
                  <a:schemeClr val="accent2"/>
                </a:solidFill>
                <a:latin typeface="HGPｺﾞｼｯｸE" pitchFamily="50" charset="-128"/>
                <a:ea typeface="HGPｺﾞｼｯｸE" pitchFamily="50" charset="-128"/>
              </a:rPr>
              <a:t/>
            </a:r>
            <a:br>
              <a:rPr lang="en-US" altLang="ja-JP" sz="1600" dirty="0" smtClean="0">
                <a:solidFill>
                  <a:schemeClr val="accent2"/>
                </a:solidFill>
                <a:latin typeface="HGPｺﾞｼｯｸE" pitchFamily="50" charset="-128"/>
                <a:ea typeface="HGPｺﾞｼｯｸE" pitchFamily="50" charset="-128"/>
              </a:rPr>
            </a:br>
            <a:r>
              <a:rPr lang="ja-JP" altLang="en-US" sz="1600" dirty="0" smtClean="0">
                <a:solidFill>
                  <a:schemeClr val="accent2"/>
                </a:solidFill>
                <a:latin typeface="HGPｺﾞｼｯｸE" pitchFamily="50" charset="-128"/>
                <a:ea typeface="HGPｺﾞｼｯｸE" pitchFamily="50" charset="-128"/>
              </a:rPr>
              <a:t>　 </a:t>
            </a:r>
            <a:r>
              <a:rPr lang="ja-JP" altLang="en-US" sz="1600" dirty="0" smtClean="0">
                <a:latin typeface="HGPｺﾞｼｯｸE" pitchFamily="50" charset="-128"/>
                <a:ea typeface="HGPｺﾞｼｯｸE" pitchFamily="50" charset="-128"/>
              </a:rPr>
              <a:t>チェック</a:t>
            </a:r>
            <a:r>
              <a:rPr lang="ja-JP" altLang="en-US" sz="1600" dirty="0">
                <a:latin typeface="HGPｺﾞｼｯｸE" pitchFamily="50" charset="-128"/>
                <a:ea typeface="HGPｺﾞｼｯｸE" pitchFamily="50" charset="-128"/>
              </a:rPr>
              <a:t>方法は以下の２つです。</a:t>
            </a:r>
            <a:endParaRPr lang="en-US" altLang="ja-JP" sz="1600" dirty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1600" dirty="0">
                <a:latin typeface="HGPｺﾞｼｯｸE" pitchFamily="50" charset="-128"/>
                <a:ea typeface="HGPｺﾞｼｯｸE" pitchFamily="50" charset="-128"/>
              </a:rPr>
              <a:t>　　  </a:t>
            </a:r>
            <a:r>
              <a:rPr lang="ja-JP" altLang="en-US" sz="1600" dirty="0" smtClean="0">
                <a:latin typeface="HGPｺﾞｼｯｸE" pitchFamily="50" charset="-128"/>
                <a:ea typeface="HGPｺﾞｼｯｸE" pitchFamily="50" charset="-128"/>
              </a:rPr>
              <a:t>・ </a:t>
            </a:r>
            <a:r>
              <a:rPr lang="en-US" altLang="ja-JP" sz="1600" dirty="0">
                <a:latin typeface="HGPｺﾞｼｯｸE" pitchFamily="50" charset="-128"/>
                <a:ea typeface="HGPｺﾞｼｯｸE" pitchFamily="50" charset="-128"/>
              </a:rPr>
              <a:t>ICMP</a:t>
            </a:r>
          </a:p>
          <a:p>
            <a:r>
              <a:rPr lang="ja-JP" altLang="en-US" sz="1600" dirty="0">
                <a:latin typeface="HGPｺﾞｼｯｸE" pitchFamily="50" charset="-128"/>
                <a:ea typeface="HGPｺﾞｼｯｸE" pitchFamily="50" charset="-128"/>
              </a:rPr>
              <a:t>　　  </a:t>
            </a:r>
            <a:r>
              <a:rPr lang="ja-JP" altLang="en-US" sz="1600" dirty="0" smtClean="0">
                <a:latin typeface="HGPｺﾞｼｯｸE" pitchFamily="50" charset="-128"/>
                <a:ea typeface="HGPｺﾞｼｯｸE" pitchFamily="50" charset="-128"/>
              </a:rPr>
              <a:t>・ </a:t>
            </a:r>
            <a:r>
              <a:rPr lang="en-US" altLang="ja-JP" sz="1600" dirty="0">
                <a:latin typeface="HGPｺﾞｼｯｸE" pitchFamily="50" charset="-128"/>
                <a:ea typeface="HGPｺﾞｼｯｸE" pitchFamily="50" charset="-128"/>
              </a:rPr>
              <a:t>TCP</a:t>
            </a:r>
            <a:r>
              <a:rPr lang="ja-JP" altLang="en-US" sz="1600" dirty="0">
                <a:latin typeface="HGPｺﾞｼｯｸE" pitchFamily="50" charset="-128"/>
                <a:ea typeface="HGPｺﾞｼｯｸE" pitchFamily="50" charset="-128"/>
              </a:rPr>
              <a:t>ハンドシェイク （</a:t>
            </a:r>
            <a:r>
              <a:rPr lang="en-US" altLang="ja-JP" sz="1600" dirty="0">
                <a:latin typeface="HGPｺﾞｼｯｸE" pitchFamily="50" charset="-128"/>
                <a:ea typeface="HGPｺﾞｼｯｸE" pitchFamily="50" charset="-128"/>
              </a:rPr>
              <a:t>L</a:t>
            </a:r>
            <a:r>
              <a:rPr lang="ja-JP" altLang="en-US" sz="1600" dirty="0">
                <a:latin typeface="HGPｺﾞｼｯｸE" pitchFamily="50" charset="-128"/>
                <a:ea typeface="HGPｺﾞｼｯｸE" pitchFamily="50" charset="-128"/>
              </a:rPr>
              <a:t>４</a:t>
            </a:r>
            <a:r>
              <a:rPr lang="en-US" altLang="ja-JP" sz="1600" dirty="0">
                <a:latin typeface="HGPｺﾞｼｯｸE" pitchFamily="50" charset="-128"/>
                <a:ea typeface="HGPｺﾞｼｯｸE" pitchFamily="50" charset="-128"/>
              </a:rPr>
              <a:t>/UDP </a:t>
            </a:r>
            <a:r>
              <a:rPr lang="ja-JP" altLang="en-US" sz="1600" dirty="0">
                <a:latin typeface="HGPｺﾞｼｯｸE" pitchFamily="50" charset="-128"/>
                <a:ea typeface="HGPｺﾞｼｯｸE" pitchFamily="50" charset="-128"/>
              </a:rPr>
              <a:t>クラスタは除く）</a:t>
            </a:r>
          </a:p>
          <a:p>
            <a:r>
              <a:rPr lang="en-US" altLang="ja-JP" sz="1600" dirty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  <a:t>   </a:t>
            </a:r>
            <a:r>
              <a:rPr lang="ja-JP" altLang="en-US" sz="1600" dirty="0" smtClean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  <a:t>　 ・ </a:t>
            </a:r>
            <a:r>
              <a:rPr lang="en-US" altLang="ja-JP" sz="1600" dirty="0" smtClean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  <a:t>ACV</a:t>
            </a:r>
            <a:r>
              <a:rPr lang="ja-JP" altLang="en-US" sz="1600" dirty="0" smtClean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  <a:t> （アプリケーションレベルのチェック）</a:t>
            </a:r>
            <a:endParaRPr lang="en-US" altLang="ja-JP" sz="1600" dirty="0" smtClean="0">
              <a:solidFill>
                <a:srgbClr val="080808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endParaRPr lang="ja-JP" altLang="en-US" sz="1600" dirty="0">
              <a:solidFill>
                <a:srgbClr val="080808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pic>
        <p:nvPicPr>
          <p:cNvPr id="54289" name="Picture 157" descr="Webサーバ"/>
          <p:cNvPicPr>
            <a:picLocks noChangeAspect="1" noChangeArrowheads="1"/>
          </p:cNvPicPr>
          <p:nvPr/>
        </p:nvPicPr>
        <p:blipFill>
          <a:blip r:embed="rId3"/>
          <a:srcRect l="14955" t="2678" r="3728"/>
          <a:stretch>
            <a:fillRect/>
          </a:stretch>
        </p:blipFill>
        <p:spPr bwMode="auto">
          <a:xfrm>
            <a:off x="6859588" y="923925"/>
            <a:ext cx="6175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0" name="Picture 158" descr="Webサーバ"/>
          <p:cNvPicPr>
            <a:picLocks noChangeAspect="1" noChangeArrowheads="1"/>
          </p:cNvPicPr>
          <p:nvPr/>
        </p:nvPicPr>
        <p:blipFill>
          <a:blip r:embed="rId3"/>
          <a:srcRect l="14955" t="2678" r="3728"/>
          <a:stretch>
            <a:fillRect/>
          </a:stretch>
        </p:blipFill>
        <p:spPr bwMode="auto">
          <a:xfrm>
            <a:off x="6897270" y="2311972"/>
            <a:ext cx="6175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91" name="Rectangle 159"/>
          <p:cNvSpPr>
            <a:spLocks noChangeArrowheads="1"/>
          </p:cNvSpPr>
          <p:nvPr/>
        </p:nvSpPr>
        <p:spPr bwMode="auto">
          <a:xfrm>
            <a:off x="333375" y="847724"/>
            <a:ext cx="8458200" cy="301333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pic>
        <p:nvPicPr>
          <p:cNvPr id="22" name="Picture 5" descr="E370LX-3-4-with-reflection.png"/>
          <p:cNvPicPr>
            <a:picLocks noChangeAspect="1"/>
          </p:cNvPicPr>
          <p:nvPr/>
        </p:nvPicPr>
        <p:blipFill>
          <a:blip r:embed="rId4"/>
          <a:srcRect l="4195" t="2893" r="623" b="8434"/>
          <a:stretch>
            <a:fillRect/>
          </a:stretch>
        </p:blipFill>
        <p:spPr bwMode="auto">
          <a:xfrm>
            <a:off x="736600" y="1568450"/>
            <a:ext cx="21336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149"/>
          <p:cNvSpPr>
            <a:spLocks noChangeShapeType="1"/>
          </p:cNvSpPr>
          <p:nvPr/>
        </p:nvSpPr>
        <p:spPr bwMode="auto">
          <a:xfrm>
            <a:off x="3087688" y="2204830"/>
            <a:ext cx="3771900" cy="576080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6"/>
          <p:cNvSpPr txBox="1">
            <a:spLocks noChangeArrowheads="1"/>
          </p:cNvSpPr>
          <p:nvPr/>
        </p:nvSpPr>
        <p:spPr bwMode="auto">
          <a:xfrm>
            <a:off x="357188" y="241300"/>
            <a:ext cx="8247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Match Rules</a:t>
            </a:r>
            <a:r>
              <a:rPr lang="ja-JP" altLang="en-US" sz="280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（アプリケーションレベルでの振り分け）</a:t>
            </a:r>
            <a:endParaRPr lang="en-US" altLang="ja-JP" sz="280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4514" name="Text Box 7"/>
          <p:cNvSpPr txBox="1">
            <a:spLocks noChangeArrowheads="1"/>
          </p:cNvSpPr>
          <p:nvPr/>
        </p:nvSpPr>
        <p:spPr bwMode="auto">
          <a:xfrm>
            <a:off x="759398" y="4293120"/>
            <a:ext cx="5684862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1600" dirty="0" smtClean="0">
                <a:latin typeface="+mn-ea"/>
                <a:ea typeface="+mn-ea"/>
              </a:rPr>
              <a:t>定義</a:t>
            </a:r>
            <a:r>
              <a:rPr lang="ja-JP" altLang="en-US" sz="1600" dirty="0">
                <a:latin typeface="+mn-ea"/>
                <a:ea typeface="+mn-ea"/>
              </a:rPr>
              <a:t>可能</a:t>
            </a:r>
            <a:r>
              <a:rPr lang="ja-JP" altLang="en-US" sz="1600" dirty="0" smtClean="0">
                <a:latin typeface="+mn-ea"/>
                <a:ea typeface="+mn-ea"/>
              </a:rPr>
              <a:t>な</a:t>
            </a:r>
            <a:r>
              <a:rPr lang="en-US" altLang="ja-JP" sz="1600" dirty="0" smtClean="0">
                <a:latin typeface="+mn-ea"/>
                <a:ea typeface="+mn-ea"/>
              </a:rPr>
              <a:t>HTTP</a:t>
            </a:r>
            <a:r>
              <a:rPr lang="ja-JP" altLang="en-US" sz="1600" dirty="0" smtClean="0">
                <a:latin typeface="+mn-ea"/>
                <a:ea typeface="+mn-ea"/>
              </a:rPr>
              <a:t>ヘッダ情報 （一例）</a:t>
            </a:r>
            <a:endParaRPr lang="ja-JP" altLang="en-US" sz="1600" dirty="0">
              <a:latin typeface="+mn-ea"/>
              <a:ea typeface="+mn-ea"/>
            </a:endParaRPr>
          </a:p>
          <a:p>
            <a:pPr>
              <a:lnSpc>
                <a:spcPct val="80000"/>
              </a:lnSpc>
            </a:pPr>
            <a:endParaRPr lang="en-US" altLang="ja-JP" sz="1600" dirty="0" smtClean="0">
              <a:latin typeface="+mn-ea"/>
              <a:ea typeface="+mn-ea"/>
            </a:endParaRPr>
          </a:p>
          <a:p>
            <a:pPr>
              <a:lnSpc>
                <a:spcPct val="80000"/>
              </a:lnSpc>
            </a:pPr>
            <a:r>
              <a:rPr lang="en-US" altLang="ja-JP" sz="1600" dirty="0" smtClean="0">
                <a:latin typeface="+mn-ea"/>
                <a:ea typeface="+mn-ea"/>
              </a:rPr>
              <a:t>‐</a:t>
            </a:r>
            <a:r>
              <a:rPr lang="ja-JP" altLang="en-US" sz="1600" dirty="0" smtClean="0">
                <a:latin typeface="+mn-ea"/>
                <a:ea typeface="+mn-ea"/>
              </a:rPr>
              <a:t>ホストヘッダ名</a:t>
            </a:r>
            <a:r>
              <a:rPr lang="ja-JP" altLang="en-US" sz="1600" dirty="0">
                <a:latin typeface="+mn-ea"/>
                <a:ea typeface="+mn-ea"/>
              </a:rPr>
              <a:t>（ドメイン名）</a:t>
            </a:r>
          </a:p>
          <a:p>
            <a:pPr>
              <a:lnSpc>
                <a:spcPct val="80000"/>
              </a:lnSpc>
            </a:pPr>
            <a:r>
              <a:rPr lang="en-US" altLang="ja-JP" sz="1600" dirty="0" smtClean="0">
                <a:latin typeface="+mn-ea"/>
                <a:ea typeface="+mn-ea"/>
              </a:rPr>
              <a:t>‐</a:t>
            </a:r>
            <a:r>
              <a:rPr lang="ja-JP" altLang="en-US" sz="1600" dirty="0" smtClean="0">
                <a:latin typeface="+mn-ea"/>
                <a:ea typeface="+mn-ea"/>
              </a:rPr>
              <a:t> </a:t>
            </a:r>
            <a:r>
              <a:rPr lang="en-US" altLang="ja-JP" sz="1600" dirty="0" smtClean="0">
                <a:latin typeface="+mn-ea"/>
                <a:ea typeface="+mn-ea"/>
              </a:rPr>
              <a:t>URI </a:t>
            </a:r>
            <a:r>
              <a:rPr lang="ja-JP" altLang="en-US" sz="1600" dirty="0">
                <a:latin typeface="+mn-ea"/>
                <a:ea typeface="+mn-ea"/>
              </a:rPr>
              <a:t>のパス名</a:t>
            </a:r>
          </a:p>
          <a:p>
            <a:pPr>
              <a:lnSpc>
                <a:spcPct val="80000"/>
              </a:lnSpc>
            </a:pPr>
            <a:r>
              <a:rPr lang="en-US" altLang="ja-JP" sz="1600" dirty="0">
                <a:latin typeface="+mn-ea"/>
                <a:ea typeface="+mn-ea"/>
              </a:rPr>
              <a:t>‐</a:t>
            </a:r>
            <a:r>
              <a:rPr lang="ja-JP" altLang="en-US" sz="1600" dirty="0">
                <a:latin typeface="+mn-ea"/>
                <a:ea typeface="+mn-ea"/>
              </a:rPr>
              <a:t> </a:t>
            </a:r>
            <a:r>
              <a:rPr lang="en-US" altLang="ja-JP" sz="1600" dirty="0" smtClean="0">
                <a:latin typeface="+mn-ea"/>
                <a:ea typeface="+mn-ea"/>
              </a:rPr>
              <a:t>URI </a:t>
            </a:r>
            <a:r>
              <a:rPr lang="ja-JP" altLang="en-US" sz="1600" dirty="0">
                <a:latin typeface="+mn-ea"/>
                <a:ea typeface="+mn-ea"/>
              </a:rPr>
              <a:t>のディレクトリ名</a:t>
            </a:r>
          </a:p>
          <a:p>
            <a:pPr>
              <a:lnSpc>
                <a:spcPct val="80000"/>
              </a:lnSpc>
            </a:pPr>
            <a:r>
              <a:rPr lang="en-US" altLang="ja-JP" sz="1600" dirty="0">
                <a:latin typeface="+mn-ea"/>
                <a:ea typeface="+mn-ea"/>
              </a:rPr>
              <a:t>‐</a:t>
            </a:r>
            <a:r>
              <a:rPr lang="ja-JP" altLang="en-US" sz="1600" dirty="0">
                <a:latin typeface="+mn-ea"/>
                <a:ea typeface="+mn-ea"/>
              </a:rPr>
              <a:t> </a:t>
            </a:r>
            <a:r>
              <a:rPr lang="en-US" altLang="ja-JP" sz="1600" dirty="0" smtClean="0">
                <a:latin typeface="+mn-ea"/>
                <a:ea typeface="+mn-ea"/>
              </a:rPr>
              <a:t>URI </a:t>
            </a:r>
            <a:r>
              <a:rPr lang="ja-JP" altLang="en-US" sz="1600" dirty="0">
                <a:latin typeface="+mn-ea"/>
                <a:ea typeface="+mn-ea"/>
              </a:rPr>
              <a:t>の</a:t>
            </a:r>
            <a:r>
              <a:rPr lang="ja-JP" altLang="en-US" sz="1600" dirty="0" smtClean="0">
                <a:latin typeface="+mn-ea"/>
                <a:ea typeface="+mn-ea"/>
              </a:rPr>
              <a:t>ファイル名</a:t>
            </a:r>
            <a:endParaRPr lang="en-US" altLang="ja-JP" sz="1600" dirty="0" smtClean="0">
              <a:latin typeface="+mn-ea"/>
              <a:ea typeface="+mn-ea"/>
            </a:endParaRPr>
          </a:p>
          <a:p>
            <a:pPr>
              <a:lnSpc>
                <a:spcPct val="80000"/>
              </a:lnSpc>
            </a:pPr>
            <a:r>
              <a:rPr lang="en-US" altLang="ja-JP" sz="1600" dirty="0">
                <a:latin typeface="+mn-ea"/>
                <a:ea typeface="+mn-ea"/>
              </a:rPr>
              <a:t>‐</a:t>
            </a:r>
            <a:r>
              <a:rPr lang="ja-JP" altLang="en-US" sz="1600" dirty="0">
                <a:latin typeface="+mn-ea"/>
                <a:ea typeface="+mn-ea"/>
              </a:rPr>
              <a:t> </a:t>
            </a:r>
            <a:r>
              <a:rPr lang="en-US" altLang="ja-JP" sz="1600" dirty="0" smtClean="0">
                <a:latin typeface="+mn-ea"/>
                <a:ea typeface="+mn-ea"/>
              </a:rPr>
              <a:t>URI </a:t>
            </a:r>
            <a:r>
              <a:rPr lang="ja-JP" altLang="en-US" sz="1600" dirty="0">
                <a:latin typeface="+mn-ea"/>
                <a:ea typeface="+mn-ea"/>
              </a:rPr>
              <a:t>のパラメータ </a:t>
            </a:r>
            <a:endParaRPr lang="en-US" altLang="ja-JP" sz="1600" dirty="0">
              <a:latin typeface="+mn-ea"/>
              <a:ea typeface="+mn-ea"/>
            </a:endParaRPr>
          </a:p>
          <a:p>
            <a:pPr>
              <a:lnSpc>
                <a:spcPct val="80000"/>
              </a:lnSpc>
            </a:pPr>
            <a:r>
              <a:rPr lang="en-US" altLang="ja-JP" sz="1600" dirty="0">
                <a:latin typeface="+mn-ea"/>
                <a:ea typeface="+mn-ea"/>
              </a:rPr>
              <a:t>‐</a:t>
            </a:r>
            <a:r>
              <a:rPr lang="ja-JP" altLang="en-US" sz="1600" dirty="0">
                <a:latin typeface="+mn-ea"/>
                <a:ea typeface="+mn-ea"/>
              </a:rPr>
              <a:t> </a:t>
            </a:r>
            <a:r>
              <a:rPr lang="en-US" altLang="ja-JP" sz="1600" dirty="0" smtClean="0">
                <a:latin typeface="+mn-ea"/>
                <a:ea typeface="+mn-ea"/>
              </a:rPr>
              <a:t>http </a:t>
            </a:r>
            <a:r>
              <a:rPr lang="ja-JP" altLang="en-US" sz="1600" dirty="0">
                <a:latin typeface="+mn-ea"/>
                <a:ea typeface="+mn-ea"/>
              </a:rPr>
              <a:t>ヘッダー</a:t>
            </a:r>
            <a:r>
              <a:rPr lang="en-US" altLang="ja-JP" sz="1600" dirty="0">
                <a:latin typeface="+mn-ea"/>
                <a:ea typeface="+mn-ea"/>
              </a:rPr>
              <a:t> (User Agent</a:t>
            </a:r>
            <a:r>
              <a:rPr lang="ja-JP" altLang="en-US" sz="1600" dirty="0" err="1">
                <a:latin typeface="+mn-ea"/>
                <a:ea typeface="+mn-ea"/>
              </a:rPr>
              <a:t>、</a:t>
            </a:r>
            <a:r>
              <a:rPr lang="en-US" altLang="ja-JP" sz="1600" dirty="0">
                <a:latin typeface="+mn-ea"/>
                <a:ea typeface="+mn-ea"/>
              </a:rPr>
              <a:t>set-cookie </a:t>
            </a:r>
            <a:r>
              <a:rPr lang="ja-JP" altLang="en-US" sz="1600" dirty="0">
                <a:latin typeface="+mn-ea"/>
                <a:ea typeface="+mn-ea"/>
              </a:rPr>
              <a:t>など</a:t>
            </a:r>
            <a:r>
              <a:rPr lang="en-US" altLang="ja-JP" sz="1600" dirty="0">
                <a:latin typeface="+mn-ea"/>
                <a:ea typeface="+mn-ea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altLang="ja-JP" sz="1600" dirty="0" smtClean="0">
                <a:latin typeface="+mn-ea"/>
                <a:ea typeface="+mn-ea"/>
              </a:rPr>
              <a:t>‐</a:t>
            </a:r>
            <a:r>
              <a:rPr lang="ja-JP" altLang="en-US" sz="1600" dirty="0" smtClean="0">
                <a:latin typeface="+mn-ea"/>
                <a:ea typeface="+mn-ea"/>
              </a:rPr>
              <a:t> クライアント</a:t>
            </a:r>
            <a:r>
              <a:rPr lang="ja-JP" altLang="en-US" sz="1600" dirty="0">
                <a:latin typeface="+mn-ea"/>
                <a:ea typeface="+mn-ea"/>
              </a:rPr>
              <a:t>の </a:t>
            </a:r>
            <a:r>
              <a:rPr lang="en-US" altLang="ja-JP" sz="1600" dirty="0">
                <a:latin typeface="+mn-ea"/>
                <a:ea typeface="+mn-ea"/>
              </a:rPr>
              <a:t>IP </a:t>
            </a:r>
            <a:r>
              <a:rPr lang="ja-JP" altLang="en-US" sz="1600" dirty="0" smtClean="0">
                <a:latin typeface="+mn-ea"/>
                <a:ea typeface="+mn-ea"/>
              </a:rPr>
              <a:t>アドレス</a:t>
            </a:r>
            <a:endParaRPr lang="ja-JP" altLang="en-US" sz="1600" dirty="0">
              <a:latin typeface="+mn-ea"/>
              <a:ea typeface="+mn-ea"/>
            </a:endParaRPr>
          </a:p>
        </p:txBody>
      </p:sp>
      <p:sp>
        <p:nvSpPr>
          <p:cNvPr id="64516" name="Line 81"/>
          <p:cNvSpPr>
            <a:spLocks noChangeShapeType="1"/>
          </p:cNvSpPr>
          <p:nvPr/>
        </p:nvSpPr>
        <p:spPr bwMode="auto">
          <a:xfrm>
            <a:off x="1198563" y="2378075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4517" name="Line 102"/>
          <p:cNvSpPr>
            <a:spLocks noChangeShapeType="1"/>
          </p:cNvSpPr>
          <p:nvPr/>
        </p:nvSpPr>
        <p:spPr bwMode="auto">
          <a:xfrm>
            <a:off x="6989763" y="1311275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4518" name="Line 103"/>
          <p:cNvSpPr>
            <a:spLocks noChangeShapeType="1"/>
          </p:cNvSpPr>
          <p:nvPr/>
        </p:nvSpPr>
        <p:spPr bwMode="auto">
          <a:xfrm>
            <a:off x="6989763" y="131127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4519" name="Line 104"/>
          <p:cNvSpPr>
            <a:spLocks noChangeShapeType="1"/>
          </p:cNvSpPr>
          <p:nvPr/>
        </p:nvSpPr>
        <p:spPr bwMode="auto">
          <a:xfrm>
            <a:off x="6989763" y="283527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4520" name="Text Box 107"/>
          <p:cNvSpPr txBox="1">
            <a:spLocks noChangeArrowheads="1"/>
          </p:cNvSpPr>
          <p:nvPr/>
        </p:nvSpPr>
        <p:spPr bwMode="auto">
          <a:xfrm>
            <a:off x="360363" y="1616075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200">
                <a:latin typeface="Times New Roman" pitchFamily="18" charset="0"/>
                <a:ea typeface="HGPｺﾞｼｯｸE" pitchFamily="50" charset="-128"/>
              </a:rPr>
              <a:t>クライアント</a:t>
            </a:r>
          </a:p>
        </p:txBody>
      </p:sp>
      <p:sp>
        <p:nvSpPr>
          <p:cNvPr id="64521" name="Text Box 110"/>
          <p:cNvSpPr txBox="1">
            <a:spLocks noChangeArrowheads="1"/>
          </p:cNvSpPr>
          <p:nvPr/>
        </p:nvSpPr>
        <p:spPr bwMode="auto">
          <a:xfrm>
            <a:off x="7370763" y="3170238"/>
            <a:ext cx="1143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>
                <a:latin typeface="HGPｺﾞｼｯｸE" pitchFamily="50" charset="-128"/>
                <a:ea typeface="HGPｺﾞｼｯｸE" pitchFamily="50" charset="-128"/>
              </a:rPr>
              <a:t>WEB </a:t>
            </a:r>
            <a:r>
              <a:rPr lang="ja-JP" altLang="en-US" sz="1200">
                <a:latin typeface="HGPｺﾞｼｯｸE" pitchFamily="50" charset="-128"/>
                <a:ea typeface="HGPｺﾞｼｯｸE" pitchFamily="50" charset="-128"/>
              </a:rPr>
              <a:t>サーバ２</a:t>
            </a:r>
          </a:p>
        </p:txBody>
      </p:sp>
      <p:sp>
        <p:nvSpPr>
          <p:cNvPr id="64522" name="Text Box 117"/>
          <p:cNvSpPr txBox="1">
            <a:spLocks noChangeArrowheads="1"/>
          </p:cNvSpPr>
          <p:nvPr/>
        </p:nvSpPr>
        <p:spPr bwMode="auto">
          <a:xfrm>
            <a:off x="436563" y="2835275"/>
            <a:ext cx="3200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dirty="0">
                <a:latin typeface="HGPｺﾞｼｯｸE" pitchFamily="50" charset="-128"/>
                <a:ea typeface="HGPｺﾞｼｯｸE" pitchFamily="50" charset="-128"/>
              </a:rPr>
              <a:t>L7</a:t>
            </a:r>
            <a:r>
              <a:rPr lang="ja-JP" altLang="en-US" sz="1200" dirty="0">
                <a:latin typeface="HGPｺﾞｼｯｸE" pitchFamily="50" charset="-128"/>
                <a:ea typeface="HGPｺﾞｼｯｸE" pitchFamily="50" charset="-128"/>
              </a:rPr>
              <a:t>クラスタ宛ての </a:t>
            </a:r>
            <a:r>
              <a:rPr lang="en-US" altLang="ja-JP" sz="1200" dirty="0">
                <a:latin typeface="HGPｺﾞｼｯｸE" pitchFamily="50" charset="-128"/>
                <a:ea typeface="HGPｺﾞｼｯｸE" pitchFamily="50" charset="-128"/>
              </a:rPr>
              <a:t>HTTP </a:t>
            </a:r>
            <a:r>
              <a:rPr lang="ja-JP" altLang="en-US" sz="1200" dirty="0">
                <a:latin typeface="HGPｺﾞｼｯｸE" pitchFamily="50" charset="-128"/>
                <a:ea typeface="HGPｺﾞｼｯｸE" pitchFamily="50" charset="-128"/>
              </a:rPr>
              <a:t>リクエスト</a:t>
            </a:r>
          </a:p>
          <a:p>
            <a:r>
              <a:rPr lang="en-US" altLang="ja-JP" sz="1200" dirty="0">
                <a:latin typeface="HGPｺﾞｼｯｸE" pitchFamily="50" charset="-128"/>
                <a:ea typeface="HGPｺﾞｼｯｸE" pitchFamily="50" charset="-128"/>
              </a:rPr>
              <a:t>http://www.example.com</a:t>
            </a:r>
            <a:r>
              <a:rPr lang="en-US" altLang="ja-JP" sz="1200" dirty="0">
                <a:solidFill>
                  <a:schemeClr val="hlink"/>
                </a:solidFill>
                <a:latin typeface="HGPｺﾞｼｯｸE" pitchFamily="50" charset="-128"/>
                <a:ea typeface="HGPｺﾞｼｯｸE" pitchFamily="50" charset="-128"/>
              </a:rPr>
              <a:t>/member/</a:t>
            </a:r>
            <a:r>
              <a:rPr lang="en-US" altLang="ja-JP" sz="1200" dirty="0">
                <a:latin typeface="HGPｺﾞｼｯｸE" pitchFamily="50" charset="-128"/>
                <a:ea typeface="HGPｺﾞｼｯｸE" pitchFamily="50" charset="-128"/>
              </a:rPr>
              <a:t>index.html</a:t>
            </a:r>
          </a:p>
        </p:txBody>
      </p:sp>
      <p:sp>
        <p:nvSpPr>
          <p:cNvPr id="64523" name="Line 127"/>
          <p:cNvSpPr>
            <a:spLocks noChangeShapeType="1"/>
          </p:cNvSpPr>
          <p:nvPr/>
        </p:nvSpPr>
        <p:spPr bwMode="auto">
          <a:xfrm>
            <a:off x="4703763" y="2530475"/>
            <a:ext cx="2667000" cy="76200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4524" name="Line 128"/>
          <p:cNvSpPr>
            <a:spLocks noChangeShapeType="1"/>
          </p:cNvSpPr>
          <p:nvPr/>
        </p:nvSpPr>
        <p:spPr bwMode="auto">
          <a:xfrm flipV="1">
            <a:off x="4703763" y="1463675"/>
            <a:ext cx="2667000" cy="808831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64526" name="Picture 130" descr="Webサーバ"/>
          <p:cNvPicPr>
            <a:picLocks noChangeAspect="1" noChangeArrowheads="1"/>
          </p:cNvPicPr>
          <p:nvPr/>
        </p:nvPicPr>
        <p:blipFill>
          <a:blip r:embed="rId3"/>
          <a:srcRect l="14955" t="2678" r="3728"/>
          <a:stretch>
            <a:fillRect/>
          </a:stretch>
        </p:blipFill>
        <p:spPr bwMode="auto">
          <a:xfrm>
            <a:off x="7591425" y="942975"/>
            <a:ext cx="61753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7" name="Picture 131" descr="Webサーバ"/>
          <p:cNvPicPr>
            <a:picLocks noChangeAspect="1" noChangeArrowheads="1"/>
          </p:cNvPicPr>
          <p:nvPr/>
        </p:nvPicPr>
        <p:blipFill>
          <a:blip r:embed="rId3"/>
          <a:srcRect l="14955" t="2678" r="3728"/>
          <a:stretch>
            <a:fillRect/>
          </a:stretch>
        </p:blipFill>
        <p:spPr bwMode="auto">
          <a:xfrm>
            <a:off x="7599363" y="2255838"/>
            <a:ext cx="6175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8" name="Line 132"/>
          <p:cNvSpPr>
            <a:spLocks noChangeShapeType="1"/>
          </p:cNvSpPr>
          <p:nvPr/>
        </p:nvSpPr>
        <p:spPr bwMode="auto">
          <a:xfrm>
            <a:off x="817563" y="2733675"/>
            <a:ext cx="2438400" cy="0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64529" name="Picture 133" descr="PCモニタv"/>
          <p:cNvPicPr>
            <a:picLocks noChangeAspect="1" noChangeArrowheads="1"/>
          </p:cNvPicPr>
          <p:nvPr/>
        </p:nvPicPr>
        <p:blipFill>
          <a:blip r:embed="rId4"/>
          <a:srcRect t="902" r="3125"/>
          <a:stretch>
            <a:fillRect/>
          </a:stretch>
        </p:blipFill>
        <p:spPr bwMode="auto">
          <a:xfrm>
            <a:off x="360363" y="1895475"/>
            <a:ext cx="88582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30" name="Text Box 134"/>
          <p:cNvSpPr txBox="1">
            <a:spLocks noChangeArrowheads="1"/>
          </p:cNvSpPr>
          <p:nvPr/>
        </p:nvSpPr>
        <p:spPr bwMode="auto">
          <a:xfrm>
            <a:off x="7370763" y="1814513"/>
            <a:ext cx="1143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>
                <a:latin typeface="HGPｺﾞｼｯｸE" pitchFamily="50" charset="-128"/>
                <a:ea typeface="HGPｺﾞｼｯｸE" pitchFamily="50" charset="-128"/>
              </a:rPr>
              <a:t>WEB </a:t>
            </a:r>
            <a:r>
              <a:rPr lang="ja-JP" altLang="en-US" sz="1200">
                <a:latin typeface="HGPｺﾞｼｯｸE" pitchFamily="50" charset="-128"/>
                <a:ea typeface="HGPｺﾞｼｯｸE" pitchFamily="50" charset="-128"/>
              </a:rPr>
              <a:t>サーバ</a:t>
            </a:r>
            <a:r>
              <a:rPr lang="en-US" altLang="ja-JP" sz="1200">
                <a:latin typeface="HGPｺﾞｼｯｸE" pitchFamily="50" charset="-128"/>
                <a:ea typeface="HGPｺﾞｼｯｸE" pitchFamily="50" charset="-128"/>
              </a:rPr>
              <a:t>1</a:t>
            </a:r>
          </a:p>
        </p:txBody>
      </p:sp>
      <p:sp>
        <p:nvSpPr>
          <p:cNvPr id="64531" name="Rectangle 135"/>
          <p:cNvSpPr>
            <a:spLocks noChangeArrowheads="1"/>
          </p:cNvSpPr>
          <p:nvPr/>
        </p:nvSpPr>
        <p:spPr bwMode="auto">
          <a:xfrm>
            <a:off x="284163" y="854075"/>
            <a:ext cx="8561387" cy="26670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64532" name="Text Box 136"/>
          <p:cNvSpPr txBox="1">
            <a:spLocks noChangeArrowheads="1"/>
          </p:cNvSpPr>
          <p:nvPr/>
        </p:nvSpPr>
        <p:spPr bwMode="auto">
          <a:xfrm>
            <a:off x="230188" y="3597275"/>
            <a:ext cx="8686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dirty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●</a:t>
            </a:r>
            <a:r>
              <a:rPr lang="ja-JP" altLang="en-US" sz="2000" dirty="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rPr>
              <a:t> </a:t>
            </a:r>
            <a:r>
              <a:rPr lang="ja-JP" altLang="en-US" sz="2000" dirty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  <a:t>アプリケーションレベルでの</a:t>
            </a:r>
            <a:r>
              <a:rPr lang="ja-JP" altLang="en-US" sz="2000" dirty="0" smtClean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  <a:t>振り分け機能</a:t>
            </a:r>
            <a:endParaRPr lang="en-US" altLang="ja-JP" sz="2000" dirty="0" smtClean="0">
              <a:solidFill>
                <a:srgbClr val="080808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1400" dirty="0" smtClean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  <a:t> リクエストの</a:t>
            </a:r>
            <a:r>
              <a:rPr lang="en-US" altLang="ja-JP" sz="1400" dirty="0" smtClean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  <a:t>HTTP</a:t>
            </a:r>
            <a:r>
              <a:rPr lang="ja-JP" altLang="en-US" sz="1400" dirty="0" smtClean="0">
                <a:solidFill>
                  <a:srgbClr val="080808"/>
                </a:solidFill>
                <a:latin typeface="HGPｺﾞｼｯｸE" pitchFamily="50" charset="-128"/>
                <a:ea typeface="HGPｺﾞｼｯｸE" pitchFamily="50" charset="-128"/>
              </a:rPr>
              <a:t>ヘッダを精査し、定義したルールに従ってサーバへ振り分けを行います。</a:t>
            </a:r>
            <a:endParaRPr lang="ja-JP" altLang="en-US" sz="1400" b="1" dirty="0">
              <a:solidFill>
                <a:schemeClr val="accent2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64533" name="Text Box 137"/>
          <p:cNvSpPr txBox="1">
            <a:spLocks noChangeArrowheads="1"/>
          </p:cNvSpPr>
          <p:nvPr/>
        </p:nvSpPr>
        <p:spPr bwMode="auto">
          <a:xfrm>
            <a:off x="1646238" y="1017588"/>
            <a:ext cx="3163887" cy="955675"/>
          </a:xfrm>
          <a:prstGeom prst="rect">
            <a:avLst/>
          </a:prstGeom>
          <a:solidFill>
            <a:schemeClr val="folHlink">
              <a:alpha val="20000"/>
            </a:schemeClr>
          </a:solidFill>
          <a:ln w="12700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>
                <a:latin typeface="HGPｺﾞｼｯｸE" pitchFamily="50" charset="-128"/>
                <a:ea typeface="HGPｺﾞｼｯｸE" pitchFamily="50" charset="-128"/>
              </a:rPr>
              <a:t>設定ルール名 </a:t>
            </a:r>
            <a:r>
              <a:rPr lang="en-US" altLang="ja-JP" sz="1400">
                <a:latin typeface="ＭＳ Ｐゴシック" charset="-128"/>
                <a:ea typeface="HGPｺﾞｼｯｸE" pitchFamily="50" charset="-128"/>
              </a:rPr>
              <a:t>“</a:t>
            </a:r>
            <a:r>
              <a:rPr lang="en-US" altLang="ja-JP" sz="1400">
                <a:latin typeface="HGPｺﾞｼｯｸE" pitchFamily="50" charset="-128"/>
                <a:ea typeface="HGPｺﾞｼｯｸE" pitchFamily="50" charset="-128"/>
              </a:rPr>
              <a:t>Match_Member</a:t>
            </a:r>
            <a:r>
              <a:rPr lang="en-US" altLang="ja-JP" sz="1400">
                <a:latin typeface="ＭＳ Ｐゴシック" charset="-128"/>
                <a:ea typeface="HGPｺﾞｼｯｸE" pitchFamily="50" charset="-128"/>
              </a:rPr>
              <a:t>”</a:t>
            </a:r>
            <a:endParaRPr lang="en-US" altLang="ja-JP" sz="140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1400">
                <a:latin typeface="HGPｺﾞｼｯｸE" pitchFamily="50" charset="-128"/>
                <a:ea typeface="HGPｺﾞｼｯｸE" pitchFamily="50" charset="-128"/>
              </a:rPr>
              <a:t>　ルール：　リクエストのディレクトリ名</a:t>
            </a:r>
          </a:p>
          <a:p>
            <a:r>
              <a:rPr lang="ja-JP" altLang="en-US" sz="1400">
                <a:latin typeface="HGPｺﾞｼｯｸE" pitchFamily="50" charset="-128"/>
                <a:ea typeface="HGPｺﾞｼｯｸE" pitchFamily="50" charset="-128"/>
              </a:rPr>
              <a:t>　を確認し </a:t>
            </a:r>
            <a:r>
              <a:rPr lang="en-US" altLang="ja-JP" sz="1400">
                <a:latin typeface="HGPｺﾞｼｯｸE" pitchFamily="50" charset="-128"/>
                <a:ea typeface="HGPｺﾞｼｯｸE" pitchFamily="50" charset="-128"/>
              </a:rPr>
              <a:t>/member/ </a:t>
            </a:r>
            <a:r>
              <a:rPr lang="ja-JP" altLang="en-US" sz="1400">
                <a:latin typeface="HGPｺﾞｼｯｸE" pitchFamily="50" charset="-128"/>
                <a:ea typeface="HGPｺﾞｼｯｸE" pitchFamily="50" charset="-128"/>
              </a:rPr>
              <a:t>が含まれている</a:t>
            </a:r>
          </a:p>
          <a:p>
            <a:r>
              <a:rPr lang="ja-JP" altLang="en-US" sz="1400">
                <a:latin typeface="HGPｺﾞｼｯｸE" pitchFamily="50" charset="-128"/>
                <a:ea typeface="HGPｺﾞｼｯｸE" pitchFamily="50" charset="-128"/>
              </a:rPr>
              <a:t>　場合には</a:t>
            </a:r>
            <a:r>
              <a:rPr lang="en-US" altLang="ja-JP" sz="1400">
                <a:latin typeface="HGPｺﾞｼｯｸE" pitchFamily="50" charset="-128"/>
                <a:ea typeface="HGPｺﾞｼｯｸE" pitchFamily="50" charset="-128"/>
              </a:rPr>
              <a:t>WEB</a:t>
            </a:r>
            <a:r>
              <a:rPr lang="ja-JP" altLang="en-US" sz="1400">
                <a:latin typeface="HGPｺﾞｼｯｸE" pitchFamily="50" charset="-128"/>
                <a:ea typeface="HGPｺﾞｼｯｸE" pitchFamily="50" charset="-128"/>
              </a:rPr>
              <a:t>サーバ１ に振り分ける。</a:t>
            </a:r>
          </a:p>
        </p:txBody>
      </p:sp>
      <p:sp>
        <p:nvSpPr>
          <p:cNvPr id="64534" name="AutoShape 138"/>
          <p:cNvSpPr>
            <a:spLocks noChangeArrowheads="1"/>
          </p:cNvSpPr>
          <p:nvPr/>
        </p:nvSpPr>
        <p:spPr bwMode="auto">
          <a:xfrm>
            <a:off x="3713163" y="2759075"/>
            <a:ext cx="3200400" cy="838200"/>
          </a:xfrm>
          <a:prstGeom prst="wedgeRoundRectCallout">
            <a:avLst>
              <a:gd name="adj1" fmla="val -34709"/>
              <a:gd name="adj2" fmla="val -63175"/>
              <a:gd name="adj3" fmla="val 16667"/>
            </a:avLst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sz="1400" dirty="0">
                <a:latin typeface="HGPｺﾞｼｯｸE" pitchFamily="50" charset="-128"/>
                <a:ea typeface="HGPｺﾞｼｯｸE" pitchFamily="50" charset="-128"/>
              </a:rPr>
              <a:t>リクエストヘッダに </a:t>
            </a:r>
            <a:r>
              <a:rPr lang="en-US" altLang="ja-JP" sz="1400" dirty="0">
                <a:latin typeface="HGPｺﾞｼｯｸE" pitchFamily="50" charset="-128"/>
                <a:ea typeface="HGPｺﾞｼｯｸE" pitchFamily="50" charset="-128"/>
              </a:rPr>
              <a:t>/member/ </a:t>
            </a:r>
            <a:r>
              <a:rPr lang="ja-JP" altLang="en-US" sz="1400" dirty="0">
                <a:latin typeface="HGPｺﾞｼｯｸE" pitchFamily="50" charset="-128"/>
                <a:ea typeface="HGPｺﾞｼｯｸE" pitchFamily="50" charset="-128"/>
              </a:rPr>
              <a:t>が含まれているので、</a:t>
            </a:r>
            <a:r>
              <a:rPr lang="ja-JP" altLang="en-US" sz="1400" dirty="0" smtClean="0">
                <a:latin typeface="HGPｺﾞｼｯｸE" pitchFamily="50" charset="-128"/>
                <a:ea typeface="HGPｺﾞｼｯｸE" pitchFamily="50" charset="-128"/>
              </a:rPr>
              <a:t>ルールに従い、</a:t>
            </a:r>
            <a:r>
              <a:rPr lang="en-US" altLang="ja-JP" sz="1400" dirty="0">
                <a:latin typeface="HGPｺﾞｼｯｸE" pitchFamily="50" charset="-128"/>
                <a:ea typeface="HGPｺﾞｼｯｸE" pitchFamily="50" charset="-128"/>
              </a:rPr>
              <a:t>WEB</a:t>
            </a:r>
            <a:r>
              <a:rPr lang="ja-JP" altLang="en-US" sz="1400" dirty="0">
                <a:latin typeface="HGPｺﾞｼｯｸE" pitchFamily="50" charset="-128"/>
                <a:ea typeface="HGPｺﾞｼｯｸE" pitchFamily="50" charset="-128"/>
              </a:rPr>
              <a:t>サーバ１へ振り分けられます。</a:t>
            </a:r>
          </a:p>
        </p:txBody>
      </p:sp>
      <p:pic>
        <p:nvPicPr>
          <p:cNvPr id="23" name="Picture 5" descr="E370LX-3-4-with-reflection.png"/>
          <p:cNvPicPr>
            <a:picLocks noChangeAspect="1"/>
          </p:cNvPicPr>
          <p:nvPr/>
        </p:nvPicPr>
        <p:blipFill>
          <a:blip r:embed="rId5"/>
          <a:srcRect l="4195" t="2893" r="623" b="8434"/>
          <a:stretch>
            <a:fillRect/>
          </a:stretch>
        </p:blipFill>
        <p:spPr bwMode="auto">
          <a:xfrm>
            <a:off x="2646363" y="2019300"/>
            <a:ext cx="21336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6"/>
          <p:cNvSpPr txBox="1">
            <a:spLocks noChangeArrowheads="1"/>
          </p:cNvSpPr>
          <p:nvPr/>
        </p:nvSpPr>
        <p:spPr bwMode="auto">
          <a:xfrm>
            <a:off x="357188" y="77788"/>
            <a:ext cx="8247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6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Sorry</a:t>
            </a:r>
            <a:r>
              <a:rPr lang="ja-JP" altLang="en-US" sz="36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ページ </a:t>
            </a:r>
            <a:r>
              <a:rPr lang="en-US" altLang="ja-JP" sz="36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/ </a:t>
            </a:r>
            <a:r>
              <a:rPr lang="ja-JP" altLang="en-US" sz="36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リダイレクション機能</a:t>
            </a:r>
            <a:endParaRPr lang="en-US" altLang="ja-JP" sz="3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0658" name="Text Box 26"/>
          <p:cNvSpPr txBox="1">
            <a:spLocks noChangeArrowheads="1"/>
          </p:cNvSpPr>
          <p:nvPr/>
        </p:nvSpPr>
        <p:spPr bwMode="auto">
          <a:xfrm>
            <a:off x="282575" y="4398963"/>
            <a:ext cx="8458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dirty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●</a:t>
            </a:r>
            <a:r>
              <a:rPr lang="ja-JP" altLang="en-US" sz="2000" dirty="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latin typeface="HGPｺﾞｼｯｸE" pitchFamily="50" charset="-128"/>
                <a:ea typeface="HGPｺﾞｼｯｸE" pitchFamily="50" charset="-128"/>
              </a:rPr>
              <a:t>Sorry</a:t>
            </a:r>
            <a:r>
              <a:rPr lang="ja-JP" altLang="en-US" sz="2000" dirty="0">
                <a:solidFill>
                  <a:srgbClr val="000000"/>
                </a:solidFill>
                <a:latin typeface="HGPｺﾞｼｯｸE" pitchFamily="50" charset="-128"/>
                <a:ea typeface="HGPｺﾞｼｯｸE" pitchFamily="50" charset="-128"/>
              </a:rPr>
              <a:t>ページ表示機能</a:t>
            </a:r>
          </a:p>
          <a:p>
            <a:r>
              <a:rPr lang="en-US" altLang="ja-JP" sz="1400" dirty="0">
                <a:solidFill>
                  <a:srgbClr val="000000"/>
                </a:solidFill>
                <a:latin typeface="HGPｺﾞｼｯｸE" pitchFamily="50" charset="-128"/>
                <a:ea typeface="HGPｺﾞｼｯｸE" pitchFamily="50" charset="-128"/>
              </a:rPr>
              <a:t>    Match Rule</a:t>
            </a:r>
            <a:r>
              <a:rPr lang="ja-JP" altLang="en-US" sz="1400" dirty="0">
                <a:solidFill>
                  <a:srgbClr val="000000"/>
                </a:solidFill>
                <a:latin typeface="HGPｺﾞｼｯｸE" pitchFamily="50" charset="-128"/>
                <a:ea typeface="HGPｺﾞｼｯｸE" pitchFamily="50" charset="-128"/>
              </a:rPr>
              <a:t>のルールにて指定されている振り分け先サーバが全てダウンした場合に、</a:t>
            </a:r>
            <a:r>
              <a:rPr lang="en-US" altLang="ja-JP" sz="1400" dirty="0">
                <a:solidFill>
                  <a:srgbClr val="000000"/>
                </a:solidFill>
                <a:latin typeface="HGPｺﾞｼｯｸE" pitchFamily="50" charset="-128"/>
                <a:ea typeface="HGPｺﾞｼｯｸE" pitchFamily="50" charset="-128"/>
              </a:rPr>
              <a:t>Equalizer</a:t>
            </a:r>
            <a:r>
              <a:rPr lang="ja-JP" altLang="en-US" sz="1400" dirty="0">
                <a:solidFill>
                  <a:srgbClr val="000000"/>
                </a:solidFill>
                <a:latin typeface="HGPｺﾞｼｯｸE" pitchFamily="50" charset="-128"/>
                <a:ea typeface="HGPｺﾞｼｯｸE" pitchFamily="50" charset="-128"/>
              </a:rPr>
              <a:t>がサーバに</a:t>
            </a:r>
            <a:br>
              <a:rPr lang="ja-JP" altLang="en-US" sz="1400" dirty="0">
                <a:solidFill>
                  <a:srgbClr val="000000"/>
                </a:solidFill>
                <a:latin typeface="HGPｺﾞｼｯｸE" pitchFamily="50" charset="-128"/>
                <a:ea typeface="HGPｺﾞｼｯｸE" pitchFamily="50" charset="-128"/>
              </a:rPr>
            </a:br>
            <a:r>
              <a:rPr lang="ja-JP" altLang="en-US" sz="1400" dirty="0">
                <a:solidFill>
                  <a:srgbClr val="000000"/>
                </a:solidFill>
                <a:latin typeface="HGPｺﾞｼｯｸE" pitchFamily="50" charset="-128"/>
                <a:ea typeface="HGPｺﾞｼｯｸE" pitchFamily="50" charset="-128"/>
              </a:rPr>
              <a:t>    代わって</a:t>
            </a:r>
            <a:r>
              <a:rPr lang="en-US" altLang="ja-JP" sz="1400" dirty="0">
                <a:solidFill>
                  <a:srgbClr val="000000"/>
                </a:solidFill>
                <a:latin typeface="HGPｺﾞｼｯｸE" pitchFamily="50" charset="-128"/>
                <a:ea typeface="HGPｺﾞｼｯｸE" pitchFamily="50" charset="-128"/>
              </a:rPr>
              <a:t>Sorry</a:t>
            </a:r>
            <a:r>
              <a:rPr lang="ja-JP" altLang="en-US" sz="1400" dirty="0">
                <a:solidFill>
                  <a:srgbClr val="000000"/>
                </a:solidFill>
                <a:latin typeface="HGPｺﾞｼｯｸE" pitchFamily="50" charset="-128"/>
                <a:ea typeface="HGPｺﾞｼｯｸE" pitchFamily="50" charset="-128"/>
              </a:rPr>
              <a:t>ページを表示します</a:t>
            </a:r>
            <a:r>
              <a:rPr lang="ja-JP" altLang="en-US" sz="1400" dirty="0" smtClean="0">
                <a:solidFill>
                  <a:srgbClr val="000000"/>
                </a:solidFill>
                <a:latin typeface="HGPｺﾞｼｯｸE" pitchFamily="50" charset="-128"/>
                <a:ea typeface="HGPｺﾞｼｯｸE" pitchFamily="50" charset="-128"/>
              </a:rPr>
              <a:t>。</a:t>
            </a:r>
            <a:endParaRPr lang="en-US" altLang="ja-JP" sz="1400" dirty="0" smtClean="0">
              <a:solidFill>
                <a:srgbClr val="000000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endParaRPr lang="en-US" altLang="ja-JP" sz="1400" dirty="0">
              <a:solidFill>
                <a:srgbClr val="000000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1400" dirty="0" smtClean="0">
                <a:solidFill>
                  <a:srgbClr val="000000"/>
                </a:solidFill>
                <a:latin typeface="HGPｺﾞｼｯｸE" pitchFamily="50" charset="-128"/>
                <a:ea typeface="HGPｺﾞｼｯｸE" pitchFamily="50" charset="-128"/>
              </a:rPr>
              <a:t>　　</a:t>
            </a:r>
            <a:r>
              <a:rPr lang="ja-JP" altLang="en-US" sz="1400" dirty="0">
                <a:solidFill>
                  <a:srgbClr val="000000"/>
                </a:solidFill>
                <a:latin typeface="HGPｺﾞｼｯｸE" pitchFamily="50" charset="-128"/>
                <a:ea typeface="HGPｺﾞｼｯｸE" pitchFamily="50" charset="-128"/>
              </a:rPr>
              <a:t>また</a:t>
            </a:r>
            <a:r>
              <a:rPr lang="ja-JP" altLang="en-US" sz="1400" dirty="0" smtClean="0">
                <a:solidFill>
                  <a:srgbClr val="000000"/>
                </a:solidFill>
                <a:latin typeface="HGPｺﾞｼｯｸE" pitchFamily="50" charset="-128"/>
                <a:ea typeface="HGPｺﾞｼｯｸE" pitchFamily="50" charset="-128"/>
              </a:rPr>
              <a:t>、</a:t>
            </a:r>
            <a:r>
              <a:rPr lang="en-US" altLang="ja-JP" sz="1400" dirty="0" smtClean="0">
                <a:solidFill>
                  <a:srgbClr val="000000"/>
                </a:solidFill>
                <a:latin typeface="HGPｺﾞｼｯｸE" pitchFamily="50" charset="-128"/>
                <a:ea typeface="HGPｺﾞｼｯｸE" pitchFamily="50" charset="-128"/>
              </a:rPr>
              <a:t>HTTP</a:t>
            </a:r>
            <a:r>
              <a:rPr lang="ja-JP" altLang="en-US" sz="1400" dirty="0" smtClean="0">
                <a:solidFill>
                  <a:srgbClr val="000000"/>
                </a:solidFill>
                <a:latin typeface="HGPｺﾞｼｯｸE" pitchFamily="50" charset="-128"/>
                <a:ea typeface="HGPｺﾞｼｯｸE" pitchFamily="50" charset="-128"/>
              </a:rPr>
              <a:t>リダイレクションを行い別サイトへ転送することも可能です。</a:t>
            </a:r>
            <a:endParaRPr lang="ja-JP" altLang="en-US" sz="1400" dirty="0">
              <a:solidFill>
                <a:srgbClr val="00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70659" name="Line 133"/>
          <p:cNvSpPr>
            <a:spLocks noChangeShapeType="1"/>
          </p:cNvSpPr>
          <p:nvPr/>
        </p:nvSpPr>
        <p:spPr bwMode="auto">
          <a:xfrm>
            <a:off x="1382713" y="205105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0660" name="Line 154"/>
          <p:cNvSpPr>
            <a:spLocks noChangeShapeType="1"/>
          </p:cNvSpPr>
          <p:nvPr/>
        </p:nvSpPr>
        <p:spPr bwMode="auto">
          <a:xfrm>
            <a:off x="7115175" y="151765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0661" name="Line 155"/>
          <p:cNvSpPr>
            <a:spLocks noChangeShapeType="1"/>
          </p:cNvSpPr>
          <p:nvPr/>
        </p:nvSpPr>
        <p:spPr bwMode="auto">
          <a:xfrm>
            <a:off x="7115175" y="1517650"/>
            <a:ext cx="838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0662" name="Line 156"/>
          <p:cNvSpPr>
            <a:spLocks noChangeShapeType="1"/>
          </p:cNvSpPr>
          <p:nvPr/>
        </p:nvSpPr>
        <p:spPr bwMode="auto">
          <a:xfrm>
            <a:off x="7115175" y="3270250"/>
            <a:ext cx="838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0663" name="Line 157"/>
          <p:cNvSpPr>
            <a:spLocks noChangeShapeType="1"/>
          </p:cNvSpPr>
          <p:nvPr/>
        </p:nvSpPr>
        <p:spPr bwMode="auto">
          <a:xfrm>
            <a:off x="1501775" y="1593850"/>
            <a:ext cx="1828800" cy="0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0664" name="Text Box 159"/>
          <p:cNvSpPr txBox="1">
            <a:spLocks noChangeArrowheads="1"/>
          </p:cNvSpPr>
          <p:nvPr/>
        </p:nvSpPr>
        <p:spPr bwMode="auto">
          <a:xfrm>
            <a:off x="511175" y="159385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200">
                <a:latin typeface="HGPｺﾞｼｯｸE" pitchFamily="50" charset="-128"/>
                <a:ea typeface="HGPｺﾞｼｯｸE" pitchFamily="50" charset="-128"/>
              </a:rPr>
              <a:t>クライアント</a:t>
            </a:r>
          </a:p>
        </p:txBody>
      </p:sp>
      <p:sp>
        <p:nvSpPr>
          <p:cNvPr id="70665" name="Text Box 163"/>
          <p:cNvSpPr txBox="1">
            <a:spLocks noChangeArrowheads="1"/>
          </p:cNvSpPr>
          <p:nvPr/>
        </p:nvSpPr>
        <p:spPr bwMode="auto">
          <a:xfrm>
            <a:off x="1143000" y="1073150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dirty="0" smtClean="0">
                <a:latin typeface="HGPｺﾞｼｯｸE" pitchFamily="50" charset="-128"/>
                <a:ea typeface="HGPｺﾞｼｯｸE" pitchFamily="50" charset="-128"/>
              </a:rPr>
              <a:t>HTTP</a:t>
            </a:r>
            <a:r>
              <a:rPr lang="ja-JP" altLang="en-US" sz="1400" dirty="0">
                <a:latin typeface="HGPｺﾞｼｯｸE" pitchFamily="50" charset="-128"/>
                <a:ea typeface="HGPｺﾞｼｯｸE" pitchFamily="50" charset="-128"/>
              </a:rPr>
              <a:t>リクエスト</a:t>
            </a:r>
            <a:br>
              <a:rPr lang="ja-JP" altLang="en-US" sz="1400" dirty="0">
                <a:latin typeface="HGPｺﾞｼｯｸE" pitchFamily="50" charset="-128"/>
                <a:ea typeface="HGPｺﾞｼｯｸE" pitchFamily="50" charset="-128"/>
              </a:rPr>
            </a:br>
            <a:r>
              <a:rPr lang="en-US" altLang="ja-JP" sz="1400" dirty="0">
                <a:latin typeface="HGPｺﾞｼｯｸE" pitchFamily="50" charset="-128"/>
                <a:ea typeface="HGPｺﾞｼｯｸE" pitchFamily="50" charset="-128"/>
              </a:rPr>
              <a:t>http://www.example.com/index.html</a:t>
            </a:r>
            <a:endParaRPr lang="ja-JP" altLang="en-US" sz="1400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70666" name="Text Box 168"/>
          <p:cNvSpPr txBox="1">
            <a:spLocks noChangeArrowheads="1"/>
          </p:cNvSpPr>
          <p:nvPr/>
        </p:nvSpPr>
        <p:spPr bwMode="auto">
          <a:xfrm>
            <a:off x="1501775" y="243205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dirty="0" smtClean="0">
                <a:latin typeface="HGPｺﾞｼｯｸE" pitchFamily="50" charset="-128"/>
                <a:ea typeface="HGPｺﾞｼｯｸE" pitchFamily="50" charset="-128"/>
              </a:rPr>
              <a:t>Sorry</a:t>
            </a:r>
            <a:r>
              <a:rPr lang="ja-JP" altLang="en-US" sz="1400" dirty="0" smtClean="0">
                <a:latin typeface="HGPｺﾞｼｯｸE" pitchFamily="50" charset="-128"/>
                <a:ea typeface="HGPｺﾞｼｯｸE" pitchFamily="50" charset="-128"/>
              </a:rPr>
              <a:t>ページを表示</a:t>
            </a:r>
            <a:endParaRPr lang="ja-JP" altLang="en-US" sz="1400" dirty="0">
              <a:solidFill>
                <a:schemeClr val="hlink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70668" name="Text Box 186"/>
          <p:cNvSpPr txBox="1">
            <a:spLocks noChangeArrowheads="1"/>
          </p:cNvSpPr>
          <p:nvPr/>
        </p:nvSpPr>
        <p:spPr bwMode="auto">
          <a:xfrm>
            <a:off x="7496175" y="2157413"/>
            <a:ext cx="1320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>
                <a:latin typeface="HGPｺﾞｼｯｸE" pitchFamily="50" charset="-128"/>
                <a:ea typeface="HGPｺﾞｼｯｸE" pitchFamily="50" charset="-128"/>
              </a:rPr>
              <a:t>WEB </a:t>
            </a:r>
            <a:r>
              <a:rPr lang="ja-JP" altLang="en-US" sz="1200">
                <a:latin typeface="HGPｺﾞｼｯｸE" pitchFamily="50" charset="-128"/>
                <a:ea typeface="HGPｺﾞｼｯｸE" pitchFamily="50" charset="-128"/>
              </a:rPr>
              <a:t>サーバ１</a:t>
            </a:r>
          </a:p>
        </p:txBody>
      </p:sp>
      <p:sp>
        <p:nvSpPr>
          <p:cNvPr id="70669" name="Text Box 187"/>
          <p:cNvSpPr txBox="1">
            <a:spLocks noChangeArrowheads="1"/>
          </p:cNvSpPr>
          <p:nvPr/>
        </p:nvSpPr>
        <p:spPr bwMode="auto">
          <a:xfrm>
            <a:off x="7496175" y="3575050"/>
            <a:ext cx="132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>
                <a:latin typeface="HGPｺﾞｼｯｸE" pitchFamily="50" charset="-128"/>
                <a:ea typeface="HGPｺﾞｼｯｸE" pitchFamily="50" charset="-128"/>
              </a:rPr>
              <a:t>WEB </a:t>
            </a:r>
            <a:r>
              <a:rPr lang="ja-JP" altLang="en-US" sz="1200">
                <a:latin typeface="HGPｺﾞｼｯｸE" pitchFamily="50" charset="-128"/>
                <a:ea typeface="HGPｺﾞｼｯｸE" pitchFamily="50" charset="-128"/>
              </a:rPr>
              <a:t>サーバ２</a:t>
            </a:r>
          </a:p>
        </p:txBody>
      </p:sp>
      <p:pic>
        <p:nvPicPr>
          <p:cNvPr id="70670" name="Picture 188" descr="PCモニタv"/>
          <p:cNvPicPr>
            <a:picLocks noChangeAspect="1" noChangeArrowheads="1"/>
          </p:cNvPicPr>
          <p:nvPr/>
        </p:nvPicPr>
        <p:blipFill>
          <a:blip r:embed="rId3"/>
          <a:srcRect t="902"/>
          <a:stretch>
            <a:fillRect/>
          </a:stretch>
        </p:blipFill>
        <p:spPr bwMode="auto">
          <a:xfrm>
            <a:off x="434975" y="1822450"/>
            <a:ext cx="9144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1" name="Picture 189" descr="Webサーバ"/>
          <p:cNvPicPr>
            <a:picLocks noChangeAspect="1" noChangeArrowheads="1"/>
          </p:cNvPicPr>
          <p:nvPr/>
        </p:nvPicPr>
        <p:blipFill>
          <a:blip r:embed="rId4"/>
          <a:srcRect l="14955" t="2678" r="3728"/>
          <a:stretch>
            <a:fillRect/>
          </a:stretch>
        </p:blipFill>
        <p:spPr bwMode="auto">
          <a:xfrm>
            <a:off x="7648575" y="1243013"/>
            <a:ext cx="61753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2" name="Picture 190" descr="Webサーバ"/>
          <p:cNvPicPr>
            <a:picLocks noChangeAspect="1" noChangeArrowheads="1"/>
          </p:cNvPicPr>
          <p:nvPr/>
        </p:nvPicPr>
        <p:blipFill>
          <a:blip r:embed="rId4"/>
          <a:srcRect l="14955" t="2678" r="3728"/>
          <a:stretch>
            <a:fillRect/>
          </a:stretch>
        </p:blipFill>
        <p:spPr bwMode="auto">
          <a:xfrm>
            <a:off x="7648575" y="2614613"/>
            <a:ext cx="61753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3" name="Rectangle 192"/>
          <p:cNvSpPr>
            <a:spLocks noChangeArrowheads="1"/>
          </p:cNvSpPr>
          <p:nvPr/>
        </p:nvSpPr>
        <p:spPr bwMode="auto">
          <a:xfrm>
            <a:off x="157163" y="984250"/>
            <a:ext cx="8812212" cy="32766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70674" name="AutoShape 195"/>
          <p:cNvSpPr>
            <a:spLocks noChangeArrowheads="1"/>
          </p:cNvSpPr>
          <p:nvPr/>
        </p:nvSpPr>
        <p:spPr bwMode="auto">
          <a:xfrm>
            <a:off x="4788031" y="2965451"/>
            <a:ext cx="1971544" cy="525462"/>
          </a:xfrm>
          <a:prstGeom prst="wedgeRoundRectCallout">
            <a:avLst>
              <a:gd name="adj1" fmla="val 59611"/>
              <a:gd name="adj2" fmla="val -90130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algn="ctr"/>
            <a:r>
              <a:rPr lang="ja-JP" altLang="en-US" sz="1400" dirty="0" smtClean="0">
                <a:latin typeface="HGPｺﾞｼｯｸE" pitchFamily="50" charset="-128"/>
                <a:ea typeface="HGPｺﾞｼｯｸE" pitchFamily="50" charset="-128"/>
              </a:rPr>
              <a:t>サーバが全てダウン</a:t>
            </a:r>
            <a:endParaRPr lang="en-US" altLang="ja-JP" sz="1400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70676" name="Line 197"/>
          <p:cNvSpPr>
            <a:spLocks noChangeShapeType="1"/>
          </p:cNvSpPr>
          <p:nvPr/>
        </p:nvSpPr>
        <p:spPr bwMode="auto">
          <a:xfrm>
            <a:off x="1425575" y="2279650"/>
            <a:ext cx="20574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0677" name="Rectangle 200"/>
          <p:cNvSpPr>
            <a:spLocks noChangeArrowheads="1"/>
          </p:cNvSpPr>
          <p:nvPr/>
        </p:nvSpPr>
        <p:spPr bwMode="auto">
          <a:xfrm>
            <a:off x="6988175" y="1136650"/>
            <a:ext cx="1803400" cy="2743200"/>
          </a:xfrm>
          <a:prstGeom prst="rect">
            <a:avLst/>
          </a:prstGeom>
          <a:noFill/>
          <a:ln w="25400" algn="ctr">
            <a:solidFill>
              <a:srgbClr val="3366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70678" name="Oval 201"/>
          <p:cNvSpPr>
            <a:spLocks noChangeArrowheads="1"/>
          </p:cNvSpPr>
          <p:nvPr/>
        </p:nvSpPr>
        <p:spPr bwMode="auto">
          <a:xfrm>
            <a:off x="7343775" y="3041650"/>
            <a:ext cx="1295400" cy="533400"/>
          </a:xfrm>
          <a:prstGeom prst="ellipse">
            <a:avLst/>
          </a:prstGeom>
          <a:solidFill>
            <a:srgbClr val="FFCC99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>
                <a:latin typeface="Century Gothic" pitchFamily="34" charset="0"/>
              </a:rPr>
              <a:t>DOWN</a:t>
            </a:r>
            <a:r>
              <a:rPr lang="ja-JP" altLang="en-US">
                <a:latin typeface="Century Gothic" pitchFamily="34" charset="0"/>
              </a:rPr>
              <a:t>！</a:t>
            </a:r>
          </a:p>
        </p:txBody>
      </p:sp>
      <p:pic>
        <p:nvPicPr>
          <p:cNvPr id="70679" name="Picture 204" descr="pic-026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6575" y="2819400"/>
            <a:ext cx="2152650" cy="13430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0680" name="Oval 205"/>
          <p:cNvSpPr>
            <a:spLocks noChangeArrowheads="1"/>
          </p:cNvSpPr>
          <p:nvPr/>
        </p:nvSpPr>
        <p:spPr bwMode="auto">
          <a:xfrm>
            <a:off x="7343775" y="1627188"/>
            <a:ext cx="1295400" cy="533400"/>
          </a:xfrm>
          <a:prstGeom prst="ellipse">
            <a:avLst/>
          </a:prstGeom>
          <a:solidFill>
            <a:srgbClr val="FFCC99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>
                <a:latin typeface="Century Gothic" pitchFamily="34" charset="0"/>
              </a:rPr>
              <a:t>DOWN</a:t>
            </a:r>
            <a:r>
              <a:rPr lang="ja-JP" altLang="en-US">
                <a:latin typeface="Century Gothic" pitchFamily="34" charset="0"/>
              </a:rPr>
              <a:t>！</a:t>
            </a:r>
          </a:p>
        </p:txBody>
      </p:sp>
      <p:pic>
        <p:nvPicPr>
          <p:cNvPr id="27" name="Picture 5" descr="E370LX-3-4-with-reflection.png"/>
          <p:cNvPicPr>
            <a:picLocks noChangeAspect="1"/>
          </p:cNvPicPr>
          <p:nvPr/>
        </p:nvPicPr>
        <p:blipFill>
          <a:blip r:embed="rId6"/>
          <a:srcRect l="4195" t="2893" r="623" b="8434"/>
          <a:stretch>
            <a:fillRect/>
          </a:stretch>
        </p:blipFill>
        <p:spPr bwMode="auto">
          <a:xfrm>
            <a:off x="3330575" y="1692275"/>
            <a:ext cx="21336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6"/>
          <p:cNvSpPr txBox="1">
            <a:spLocks noChangeArrowheads="1"/>
          </p:cNvSpPr>
          <p:nvPr/>
        </p:nvSpPr>
        <p:spPr bwMode="auto">
          <a:xfrm>
            <a:off x="357188" y="77788"/>
            <a:ext cx="4719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モデル別性能比較一覧</a:t>
            </a:r>
            <a:endParaRPr lang="en-US" altLang="ja-JP" sz="360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317926"/>
              </p:ext>
            </p:extLst>
          </p:nvPr>
        </p:nvGraphicFramePr>
        <p:xfrm>
          <a:off x="419484" y="1124680"/>
          <a:ext cx="8259672" cy="1402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ワークシート" r:id="rId5" imgW="5495857" imgH="933540" progId="Excel.Sheet.8">
                  <p:embed/>
                </p:oleObj>
              </mc:Choice>
              <mc:Fallback>
                <p:oleObj name="ワークシート" r:id="rId5" imgW="5495857" imgH="9335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9484" y="1124680"/>
                        <a:ext cx="8259672" cy="1402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299019"/>
              </p:ext>
            </p:extLst>
          </p:nvPr>
        </p:nvGraphicFramePr>
        <p:xfrm>
          <a:off x="432784" y="2924930"/>
          <a:ext cx="8243786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ワークシート" r:id="rId8" imgW="5495857" imgH="2000250" progId="Excel.Sheet.8">
                  <p:embed/>
                </p:oleObj>
              </mc:Choice>
              <mc:Fallback>
                <p:oleObj name="ワークシート" r:id="rId8" imgW="5495857" imgH="20002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2784" y="2924930"/>
                        <a:ext cx="8243786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6"/>
          <p:cNvSpPr txBox="1">
            <a:spLocks noChangeArrowheads="1"/>
          </p:cNvSpPr>
          <p:nvPr/>
        </p:nvSpPr>
        <p:spPr bwMode="auto">
          <a:xfrm>
            <a:off x="357188" y="77788"/>
            <a:ext cx="2054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製品価格</a:t>
            </a:r>
            <a:endParaRPr lang="en-US" altLang="ja-JP" sz="360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854075"/>
            <a:ext cx="7089775" cy="587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Lucida Sans Unicode" pitchFamily="34" charset="0"/>
                <a:ea typeface="ＭＳ Ｐゴシック" pitchFamily="50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Lucida Sans Unicode" pitchFamily="34" charset="0"/>
                <a:ea typeface="ＭＳ Ｐゴシック" pitchFamily="5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Blip>
                <a:blip r:embed="rId2"/>
              </a:buBlip>
              <a:defRPr sz="2000">
                <a:solidFill>
                  <a:schemeClr val="tx1"/>
                </a:solidFill>
                <a:latin typeface="Lucida Sans Unicode" pitchFamily="34" charset="0"/>
                <a:ea typeface="ＭＳ Ｐゴシック" pitchFamily="5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  <a:ea typeface="ＭＳ Ｐゴシック" pitchFamily="5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Lucida Sans Unicode" pitchFamily="34" charset="0"/>
                <a:ea typeface="ＭＳ Ｐゴシック" pitchFamily="50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kumimoji="0" lang="en-US" altLang="ja-JP" sz="2400" b="1" kern="0" dirty="0" smtClean="0">
                <a:latin typeface="ＭＳ Ｐゴシック" charset="-128"/>
                <a:ea typeface="ＭＳ Ｐゴシック" charset="-128"/>
              </a:rPr>
              <a:t>E250GX</a:t>
            </a:r>
          </a:p>
          <a:p>
            <a:pPr lvl="1">
              <a:defRPr/>
            </a:pPr>
            <a:r>
              <a:rPr kumimoji="0" lang="en-US" altLang="ja-JP" sz="2000" kern="0" dirty="0" smtClean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Equalizer E250GX				\498,000</a:t>
            </a:r>
          </a:p>
          <a:p>
            <a:pPr lvl="1">
              <a:defRPr/>
            </a:pPr>
            <a:r>
              <a:rPr kumimoji="0" lang="en-US" altLang="ja-JP" sz="2000" kern="0" dirty="0" smtClean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Equalizer E250GX-HA</a:t>
            </a:r>
            <a:r>
              <a:rPr kumimoji="0" lang="ja-JP" altLang="en-US" sz="2000" kern="0" dirty="0" smtClean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（二重化パック）	</a:t>
            </a:r>
            <a:r>
              <a:rPr kumimoji="0" lang="en-US" altLang="ja-JP" sz="2000" kern="0" dirty="0" smtClean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\996,000</a:t>
            </a:r>
          </a:p>
          <a:p>
            <a:pPr>
              <a:defRPr/>
            </a:pPr>
            <a:r>
              <a:rPr kumimoji="0" lang="en-US" altLang="ja-JP" sz="2400" b="1" kern="0" dirty="0" smtClean="0">
                <a:latin typeface="ＭＳ Ｐゴシック" charset="-128"/>
                <a:ea typeface="ＭＳ Ｐゴシック" charset="-128"/>
              </a:rPr>
              <a:t>E370LX</a:t>
            </a:r>
          </a:p>
          <a:p>
            <a:pPr lvl="1">
              <a:defRPr/>
            </a:pPr>
            <a:r>
              <a:rPr kumimoji="0" lang="en-US" altLang="ja-JP" sz="2000" kern="0" dirty="0" smtClean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Equalizer E370LX				\1,320,000</a:t>
            </a:r>
          </a:p>
          <a:p>
            <a:pPr lvl="1">
              <a:defRPr/>
            </a:pPr>
            <a:r>
              <a:rPr kumimoji="0" lang="en-US" altLang="ja-JP" sz="2000" kern="0" dirty="0" smtClean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Equalizer E370LX-HA</a:t>
            </a:r>
            <a:r>
              <a:rPr kumimoji="0" lang="ja-JP" altLang="en-US" sz="2000" kern="0" dirty="0" smtClean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（二重化パック）	</a:t>
            </a:r>
            <a:r>
              <a:rPr kumimoji="0" lang="en-US" altLang="ja-JP" sz="2000" kern="0" dirty="0" smtClean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\2,450,000</a:t>
            </a:r>
          </a:p>
          <a:p>
            <a:pPr>
              <a:defRPr/>
            </a:pPr>
            <a:r>
              <a:rPr kumimoji="0" lang="en-US" altLang="ja-JP" sz="2400" b="1" kern="0" dirty="0" smtClean="0">
                <a:latin typeface="ＭＳ Ｐゴシック" charset="-128"/>
                <a:ea typeface="ＭＳ Ｐゴシック" charset="-128"/>
              </a:rPr>
              <a:t>E470LX</a:t>
            </a:r>
          </a:p>
          <a:p>
            <a:pPr lvl="1">
              <a:defRPr/>
            </a:pPr>
            <a:r>
              <a:rPr kumimoji="0" lang="en-US" altLang="ja-JP" sz="2000" kern="0" dirty="0" smtClean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Equalizer E470LX				\2,400,000</a:t>
            </a:r>
          </a:p>
          <a:p>
            <a:pPr lvl="1">
              <a:defRPr/>
            </a:pPr>
            <a:r>
              <a:rPr kumimoji="0" lang="en-US" altLang="ja-JP" sz="2000" kern="0" dirty="0" smtClean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Equalizer E470LX-HA</a:t>
            </a:r>
            <a:r>
              <a:rPr kumimoji="0" lang="ja-JP" altLang="en-US" sz="2000" kern="0" dirty="0" smtClean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（二重化パック）	</a:t>
            </a:r>
            <a:r>
              <a:rPr kumimoji="0" lang="en-US" altLang="ja-JP" sz="2000" kern="0" dirty="0" smtClean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\4,550,000</a:t>
            </a:r>
          </a:p>
          <a:p>
            <a:pPr>
              <a:defRPr/>
            </a:pPr>
            <a:r>
              <a:rPr kumimoji="0" lang="en-US" altLang="ja-JP" sz="2400" b="1" kern="0" dirty="0" smtClean="0">
                <a:latin typeface="ＭＳ Ｐゴシック" charset="-128"/>
                <a:ea typeface="ＭＳ Ｐゴシック" charset="-128"/>
              </a:rPr>
              <a:t>E670LX</a:t>
            </a:r>
          </a:p>
          <a:p>
            <a:pPr lvl="1">
              <a:defRPr/>
            </a:pPr>
            <a:r>
              <a:rPr kumimoji="0" lang="en-US" altLang="ja-JP" sz="2000" kern="0" dirty="0" smtClean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Equalizer E670LX				\3,517,000</a:t>
            </a:r>
          </a:p>
          <a:p>
            <a:pPr lvl="1">
              <a:defRPr/>
            </a:pPr>
            <a:r>
              <a:rPr kumimoji="0" lang="en-US" altLang="ja-JP" sz="2000" kern="0" dirty="0" smtClean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Equalizer E670LX-HA</a:t>
            </a:r>
            <a:r>
              <a:rPr kumimoji="0" lang="ja-JP" altLang="en-US" sz="2000" kern="0" dirty="0" smtClean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（二重化パック）	</a:t>
            </a:r>
            <a:r>
              <a:rPr kumimoji="0" lang="en-US" altLang="ja-JP" sz="2000" kern="0" dirty="0" smtClean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\6,700,000</a:t>
            </a:r>
            <a:endParaRPr kumimoji="0" lang="en-US" altLang="ja-JP" sz="2000" kern="0" dirty="0">
              <a:solidFill>
                <a:schemeClr val="tx1"/>
              </a:solidFill>
              <a:latin typeface="ＭＳ Ｐゴシック" charset="-128"/>
              <a:ea typeface="ＭＳ Ｐゴシック" charset="-128"/>
            </a:endParaRPr>
          </a:p>
          <a:p>
            <a:pPr>
              <a:defRPr/>
            </a:pPr>
            <a:r>
              <a:rPr kumimoji="0" lang="en-US" altLang="ja-JP" sz="2400" b="1" kern="0" dirty="0" smtClean="0">
                <a:latin typeface="ＭＳ Ｐゴシック" charset="-128"/>
                <a:ea typeface="ＭＳ Ｐゴシック" charset="-128"/>
              </a:rPr>
              <a:t>E970LX</a:t>
            </a:r>
            <a:endParaRPr kumimoji="0" lang="en-US" altLang="ja-JP" sz="2400" b="1" kern="0" dirty="0">
              <a:latin typeface="ＭＳ Ｐゴシック" charset="-128"/>
              <a:ea typeface="ＭＳ Ｐゴシック" charset="-128"/>
            </a:endParaRPr>
          </a:p>
          <a:p>
            <a:pPr lvl="1">
              <a:defRPr/>
            </a:pPr>
            <a:r>
              <a:rPr kumimoji="0" lang="en-US" altLang="ja-JP" sz="2000" kern="0" dirty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Equalizer </a:t>
            </a:r>
            <a:r>
              <a:rPr kumimoji="0" lang="en-US" altLang="ja-JP" sz="2000" kern="0" dirty="0" smtClean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E970LX</a:t>
            </a:r>
            <a:r>
              <a:rPr kumimoji="0" lang="en-US" altLang="ja-JP" sz="2000" kern="0" dirty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				</a:t>
            </a:r>
            <a:r>
              <a:rPr kumimoji="0" lang="en-US" altLang="ja-JP" sz="2000" kern="0" dirty="0" smtClean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\5,595,000</a:t>
            </a:r>
            <a:endParaRPr kumimoji="0" lang="en-US" altLang="ja-JP" sz="2000" kern="0" dirty="0">
              <a:solidFill>
                <a:schemeClr val="tx1"/>
              </a:solidFill>
              <a:latin typeface="ＭＳ Ｐゴシック" charset="-128"/>
              <a:ea typeface="ＭＳ Ｐゴシック" charset="-128"/>
            </a:endParaRPr>
          </a:p>
          <a:p>
            <a:pPr lvl="1">
              <a:defRPr/>
            </a:pPr>
            <a:r>
              <a:rPr kumimoji="0" lang="en-US" altLang="ja-JP" sz="2000" kern="0" dirty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Equalizer </a:t>
            </a:r>
            <a:r>
              <a:rPr kumimoji="0" lang="en-US" altLang="ja-JP" sz="2000" kern="0" dirty="0" smtClean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E970LX-HA</a:t>
            </a:r>
            <a:r>
              <a:rPr kumimoji="0" lang="ja-JP" altLang="en-US" sz="2000" kern="0" dirty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（二重化パック）	</a:t>
            </a:r>
            <a:r>
              <a:rPr kumimoji="0" lang="en-US" altLang="ja-JP" sz="2000" kern="0" dirty="0" smtClean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\10,700,000</a:t>
            </a:r>
            <a:endParaRPr kumimoji="0" lang="en-US" altLang="ja-JP" sz="2000" kern="0" dirty="0">
              <a:solidFill>
                <a:schemeClr val="tx1"/>
              </a:solidFill>
              <a:latin typeface="ＭＳ Ｐゴシック" charset="-128"/>
              <a:ea typeface="ＭＳ Ｐゴシック" charset="-128"/>
            </a:endParaRPr>
          </a:p>
          <a:p>
            <a:pPr marL="457200" lvl="1" indent="0">
              <a:buFont typeface="Arial" charset="0"/>
              <a:buNone/>
              <a:defRPr/>
            </a:pPr>
            <a:endParaRPr kumimoji="0" lang="en-US" altLang="ja-JP" sz="2000" kern="0" dirty="0" smtClean="0">
              <a:solidFill>
                <a:schemeClr val="tx1"/>
              </a:solidFill>
              <a:latin typeface="ＭＳ Ｐゴシック" charset="-128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正方形/長方形 5"/>
          <p:cNvSpPr>
            <a:spLocks noChangeArrowheads="1"/>
          </p:cNvSpPr>
          <p:nvPr/>
        </p:nvSpPr>
        <p:spPr bwMode="auto">
          <a:xfrm>
            <a:off x="1227138" y="3194050"/>
            <a:ext cx="66976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3200">
                <a:latin typeface="HGP創英角ｺﾞｼｯｸUB" pitchFamily="50" charset="-128"/>
                <a:ea typeface="HGP創英角ｺﾞｼｯｸUB" pitchFamily="50" charset="-128"/>
              </a:rPr>
              <a:t>サポートについて</a:t>
            </a:r>
            <a:endParaRPr lang="en-US" altLang="ja-JP" sz="320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6"/>
          <p:cNvSpPr txBox="1">
            <a:spLocks noChangeArrowheads="1"/>
          </p:cNvSpPr>
          <p:nvPr/>
        </p:nvSpPr>
        <p:spPr bwMode="auto">
          <a:xfrm>
            <a:off x="357188" y="77788"/>
            <a:ext cx="67357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6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Equalizer LX</a:t>
            </a:r>
            <a:r>
              <a:rPr lang="ja-JP" altLang="en-US" sz="36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主な特徴</a:t>
            </a:r>
            <a:r>
              <a:rPr lang="en-US" altLang="ja-JP" sz="36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/</a:t>
            </a:r>
            <a:r>
              <a:rPr lang="ja-JP" altLang="en-US" sz="36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機能</a:t>
            </a:r>
            <a:endParaRPr lang="en-US" altLang="ja-JP" sz="3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Rectangle 31"/>
          <p:cNvSpPr txBox="1">
            <a:spLocks noChangeArrowheads="1"/>
          </p:cNvSpPr>
          <p:nvPr/>
        </p:nvSpPr>
        <p:spPr bwMode="auto">
          <a:xfrm>
            <a:off x="395288" y="1196975"/>
            <a:ext cx="8607425" cy="36718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C3300"/>
              </a:buClr>
              <a:buSzPct val="80000"/>
              <a:buFont typeface="Wingdings" pitchFamily="2" charset="2"/>
              <a:buChar char="n"/>
            </a:pPr>
            <a:r>
              <a:rPr kumimoji="0"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>10Gbps</a:t>
            </a:r>
            <a:r>
              <a:rPr kumimoji="0"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インターフェースを実装　（</a:t>
            </a:r>
            <a:r>
              <a:rPr kumimoji="0"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>SFP</a:t>
            </a:r>
            <a:r>
              <a:rPr kumimoji="0" lang="en-US" altLang="ja-JP" sz="2400" dirty="0">
                <a:latin typeface="HGP創英角ｺﾞｼｯｸUB" pitchFamily="50" charset="-128"/>
                <a:ea typeface="HGP創英角ｺﾞｼｯｸUB" pitchFamily="50" charset="-128"/>
              </a:rPr>
              <a:t>+</a:t>
            </a:r>
            <a:r>
              <a:rPr kumimoji="0"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）　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3300"/>
              </a:buClr>
              <a:buSzPct val="80000"/>
              <a:buFont typeface="Wingdings" pitchFamily="2" charset="2"/>
              <a:buChar char="n"/>
            </a:pPr>
            <a:r>
              <a:rPr kumimoji="0" lang="en-US" altLang="ja-JP" sz="2400" dirty="0">
                <a:latin typeface="HGP創英角ｺﾞｼｯｸUB" pitchFamily="50" charset="-128"/>
                <a:ea typeface="HGP創英角ｺﾞｼｯｸUB" pitchFamily="50" charset="-128"/>
              </a:rPr>
              <a:t>SSL</a:t>
            </a:r>
            <a:r>
              <a:rPr kumimoji="0"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処理能力の大幅</a:t>
            </a:r>
            <a:r>
              <a:rPr kumimoji="0"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増強　（</a:t>
            </a:r>
            <a:r>
              <a:rPr kumimoji="0"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大規模 </a:t>
            </a:r>
            <a:r>
              <a:rPr kumimoji="0" lang="en-US" altLang="ja-JP" sz="2400" dirty="0">
                <a:latin typeface="HGP創英角ｺﾞｼｯｸUB" pitchFamily="50" charset="-128"/>
                <a:ea typeface="HGP創英角ｺﾞｼｯｸUB" pitchFamily="50" charset="-128"/>
              </a:rPr>
              <a:t>EC</a:t>
            </a:r>
            <a:r>
              <a:rPr kumimoji="0"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サイト向け）</a:t>
            </a:r>
            <a:endParaRPr kumimoji="0" lang="en-US" altLang="ja-JP" sz="24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3300"/>
              </a:buClr>
              <a:buSzPct val="80000"/>
              <a:buFont typeface="Wingdings" pitchFamily="2" charset="2"/>
              <a:buChar char="n"/>
            </a:pPr>
            <a:r>
              <a:rPr kumimoji="0"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>IPv6</a:t>
            </a:r>
            <a:r>
              <a:rPr kumimoji="0"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対応　（</a:t>
            </a:r>
            <a:r>
              <a:rPr kumimoji="0" lang="en-US" altLang="ja-JP" sz="2400" dirty="0">
                <a:latin typeface="HGP創英角ｺﾞｼｯｸUB" pitchFamily="50" charset="-128"/>
                <a:ea typeface="HGP創英角ｺﾞｼｯｸUB" pitchFamily="50" charset="-128"/>
              </a:rPr>
              <a:t>IPv4/IPv6</a:t>
            </a:r>
            <a:r>
              <a:rPr kumimoji="0"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のデュアルスタック）</a:t>
            </a:r>
            <a:endParaRPr kumimoji="0" lang="en-US" altLang="ja-JP" sz="24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3300"/>
              </a:buClr>
              <a:buSzPct val="80000"/>
              <a:buFont typeface="Wingdings" pitchFamily="2" charset="2"/>
              <a:buChar char="n"/>
            </a:pPr>
            <a:r>
              <a:rPr kumimoji="0" lang="en-US" altLang="ja-JP" sz="2400" dirty="0">
                <a:latin typeface="HGP創英角ｺﾞｼｯｸUB" pitchFamily="50" charset="-128"/>
                <a:ea typeface="HGP創英角ｺﾞｼｯｸUB" pitchFamily="50" charset="-128"/>
              </a:rPr>
              <a:t>HTTP</a:t>
            </a:r>
            <a:r>
              <a:rPr kumimoji="0"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ヘッダ</a:t>
            </a:r>
            <a:r>
              <a:rPr kumimoji="0"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情報に</a:t>
            </a:r>
            <a:r>
              <a:rPr kumimoji="0"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よる最適なコンテンツへの誘導が可能</a:t>
            </a:r>
            <a:endParaRPr kumimoji="0" lang="en-US" altLang="ja-JP" sz="24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3300"/>
              </a:buClr>
              <a:buSzPct val="80000"/>
              <a:buFont typeface="Wingdings" pitchFamily="2" charset="2"/>
              <a:buChar char="n"/>
            </a:pPr>
            <a:r>
              <a:rPr kumimoji="0" lang="en-US" altLang="ja-JP" sz="2400" dirty="0">
                <a:latin typeface="HGP創英角ｺﾞｼｯｸUB" pitchFamily="50" charset="-128"/>
                <a:ea typeface="HGP創英角ｺﾞｼｯｸUB" pitchFamily="50" charset="-128"/>
              </a:rPr>
              <a:t>Equalizer OS</a:t>
            </a:r>
            <a:r>
              <a:rPr kumimoji="0"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を刷新し、安定した機器動作を実現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3300"/>
              </a:buClr>
              <a:buSzPct val="80000"/>
              <a:buFont typeface="Wingdings" pitchFamily="2" charset="2"/>
              <a:buChar char="n"/>
            </a:pPr>
            <a:r>
              <a:rPr kumimoji="0" lang="en-US" altLang="ja-JP" sz="2400" dirty="0">
                <a:latin typeface="HGP創英角ｺﾞｼｯｸUB" pitchFamily="50" charset="-128"/>
                <a:ea typeface="HGP創英角ｺﾞｼｯｸUB" pitchFamily="50" charset="-128"/>
              </a:rPr>
              <a:t>N+1</a:t>
            </a:r>
            <a:r>
              <a:rPr kumimoji="0"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機能搭載で複数台での冗長化が可能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3300"/>
              </a:buClr>
              <a:buSzPct val="80000"/>
              <a:buFont typeface="Wingdings" pitchFamily="2" charset="2"/>
              <a:buChar char="n"/>
            </a:pPr>
            <a:r>
              <a:rPr kumimoji="0"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仮想アプライアンスとして導入が</a:t>
            </a:r>
            <a:r>
              <a:rPr kumimoji="0"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可能</a:t>
            </a:r>
            <a:r>
              <a:rPr kumimoji="0"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　（</a:t>
            </a:r>
            <a:r>
              <a:rPr kumimoji="0" lang="en-US" altLang="ja-JP" sz="2000" dirty="0">
                <a:latin typeface="HGP創英角ｺﾞｼｯｸUB" pitchFamily="50" charset="-128"/>
                <a:ea typeface="HGP創英角ｺﾞｼｯｸUB" pitchFamily="50" charset="-128"/>
              </a:rPr>
              <a:t>Equalizer </a:t>
            </a:r>
            <a:r>
              <a:rPr kumimoji="0" lang="en-US" altLang="ja-JP" sz="2000" dirty="0" err="1">
                <a:latin typeface="HGP創英角ｺﾞｼｯｸUB" pitchFamily="50" charset="-128"/>
                <a:ea typeface="HGP創英角ｺﾞｼｯｸUB" pitchFamily="50" charset="-128"/>
              </a:rPr>
              <a:t>OnDemand</a:t>
            </a:r>
            <a:r>
              <a:rPr kumimoji="0"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</a:p>
        </p:txBody>
      </p:sp>
      <p:pic>
        <p:nvPicPr>
          <p:cNvPr id="17411" name="Picture 8" descr="970-3-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9400" y="5419725"/>
            <a:ext cx="2957513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670-3-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9400" y="5054600"/>
            <a:ext cx="2957513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470-3-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9400" y="4668838"/>
            <a:ext cx="2957513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6"/>
          <p:cNvSpPr txBox="1">
            <a:spLocks noChangeArrowheads="1"/>
          </p:cNvSpPr>
          <p:nvPr/>
        </p:nvSpPr>
        <p:spPr bwMode="auto">
          <a:xfrm>
            <a:off x="357188" y="77788"/>
            <a:ext cx="8391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400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サポート</a:t>
            </a:r>
            <a:endParaRPr lang="en-US" altLang="ja-JP" sz="400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2162" name="Rectangle 3"/>
          <p:cNvSpPr txBox="1">
            <a:spLocks noChangeArrowheads="1"/>
          </p:cNvSpPr>
          <p:nvPr/>
        </p:nvSpPr>
        <p:spPr bwMode="auto">
          <a:xfrm>
            <a:off x="357189" y="765175"/>
            <a:ext cx="8103352" cy="432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altLang="ja-JP" sz="24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ja-JP" altLang="en-US" sz="2400">
              <a:latin typeface="Calibri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12738" y="898525"/>
            <a:ext cx="8497887" cy="44751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Pct val="80000"/>
              <a:buFont typeface="Wingdings" pitchFamily="2" charset="2"/>
              <a:buChar char="n"/>
              <a:defRPr/>
            </a:pPr>
            <a:endParaRPr lang="en-US" altLang="ja-JP" sz="2000" dirty="0" smtClean="0">
              <a:solidFill>
                <a:schemeClr val="bg1">
                  <a:lumMod val="50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342900" indent="-3429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Pct val="80000"/>
              <a:buFont typeface="Wingdings" pitchFamily="2" charset="2"/>
              <a:buChar char="n"/>
              <a:defRPr/>
            </a:pPr>
            <a:r>
              <a:rPr lang="ja-JP" altLang="en-US" sz="2000" dirty="0" smtClean="0">
                <a:solidFill>
                  <a:schemeClr val="bg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有償</a:t>
            </a:r>
            <a:r>
              <a:rPr lang="ja-JP" altLang="en-US" sz="2000" dirty="0">
                <a:solidFill>
                  <a:schemeClr val="bg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サポート・サービス</a:t>
            </a:r>
            <a:r>
              <a:rPr lang="ja-JP" altLang="en-US" sz="1600" dirty="0">
                <a:solidFill>
                  <a:schemeClr val="bg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（初年度から</a:t>
            </a:r>
            <a:r>
              <a:rPr lang="ja-JP" altLang="en-US" sz="1600" dirty="0" smtClean="0">
                <a:solidFill>
                  <a:schemeClr val="bg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有効）</a:t>
            </a:r>
            <a:endParaRPr lang="ja-JP" altLang="en-US" sz="1600" dirty="0">
              <a:solidFill>
                <a:schemeClr val="bg1">
                  <a:lumMod val="50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742950" lvl="1" indent="-28575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Font typeface="Arial" charset="0"/>
              <a:buChar char="–"/>
              <a:defRPr/>
            </a:pPr>
            <a:r>
              <a:rPr lang="ja-JP" altLang="en-US" dirty="0">
                <a:solidFill>
                  <a:schemeClr val="bg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オンサイトインストレーション・サービス</a:t>
            </a:r>
          </a:p>
          <a:p>
            <a:pPr marL="742950" lvl="1" indent="-28575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Font typeface="Arial" charset="0"/>
              <a:buChar char="–"/>
              <a:defRPr/>
            </a:pPr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センドバック保守サービス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742950" lvl="1" indent="-28575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Font typeface="Arial" charset="0"/>
              <a:buChar char="–"/>
              <a:defRPr/>
            </a:pPr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良品先</a:t>
            </a:r>
            <a:r>
              <a:rPr lang="ja-JP" altLang="en-US" dirty="0">
                <a:solidFill>
                  <a:schemeClr val="bg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出センドバック保守サービス</a:t>
            </a:r>
          </a:p>
          <a:p>
            <a:pPr marL="742950" lvl="1" indent="-28575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Font typeface="Arial" charset="0"/>
              <a:buChar char="–"/>
              <a:defRPr/>
            </a:pPr>
            <a:r>
              <a:rPr lang="ja-JP" altLang="en-US" dirty="0">
                <a:solidFill>
                  <a:schemeClr val="bg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オンサイト保守サービス－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H/W</a:t>
            </a:r>
            <a:r>
              <a:rPr lang="ja-JP" altLang="en-US" dirty="0">
                <a:solidFill>
                  <a:schemeClr val="bg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交換サービス</a:t>
            </a:r>
          </a:p>
          <a:p>
            <a:pPr marL="742950" lvl="1" indent="-28575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Font typeface="Arial" charset="0"/>
              <a:buNone/>
              <a:defRPr/>
            </a:pPr>
            <a:r>
              <a:rPr lang="ja-JP" altLang="en-US" sz="2000" dirty="0">
                <a:solidFill>
                  <a:schemeClr val="bg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     </a:t>
            </a:r>
            <a:r>
              <a:rPr lang="ja-JP" altLang="en-US" dirty="0">
                <a:solidFill>
                  <a:schemeClr val="bg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平日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9</a:t>
            </a:r>
            <a:r>
              <a:rPr lang="ja-JP" altLang="en-US" dirty="0">
                <a:solidFill>
                  <a:schemeClr val="bg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：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00</a:t>
            </a:r>
            <a:r>
              <a:rPr lang="ja-JP" altLang="en-US" dirty="0">
                <a:solidFill>
                  <a:schemeClr val="bg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～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17</a:t>
            </a:r>
            <a:r>
              <a:rPr lang="ja-JP" altLang="en-US" dirty="0">
                <a:solidFill>
                  <a:schemeClr val="bg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：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00</a:t>
            </a:r>
            <a:r>
              <a:rPr lang="ja-JP" altLang="en-US" dirty="0">
                <a:solidFill>
                  <a:schemeClr val="bg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（対応目標：翌営業日対応）</a:t>
            </a:r>
          </a:p>
          <a:p>
            <a:pPr marL="1143000" lvl="2" indent="-2286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808080"/>
              </a:buClr>
              <a:defRPr/>
            </a:pPr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24</a:t>
            </a:r>
            <a:r>
              <a:rPr lang="ja-JP" altLang="en-US" dirty="0">
                <a:solidFill>
                  <a:schemeClr val="bg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時間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365</a:t>
            </a:r>
            <a:r>
              <a:rPr lang="ja-JP" altLang="en-US" dirty="0">
                <a:solidFill>
                  <a:schemeClr val="bg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日　　　（対応目標：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4</a:t>
            </a:r>
            <a:r>
              <a:rPr lang="ja-JP" altLang="en-US" dirty="0">
                <a:solidFill>
                  <a:schemeClr val="bg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時間）</a:t>
            </a:r>
          </a:p>
          <a:p>
            <a:pPr marL="1143000" lvl="2" indent="-2286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808080"/>
              </a:buClr>
              <a:defRPr/>
            </a:pPr>
            <a:endParaRPr lang="ja-JP" altLang="en-US" dirty="0">
              <a:latin typeface="HGPｺﾞｼｯｸE" pitchFamily="50" charset="-128"/>
              <a:ea typeface="HGPｺﾞｼｯｸE" pitchFamily="50" charset="-128"/>
            </a:endParaRPr>
          </a:p>
          <a:p>
            <a:pPr marL="1143000" lvl="2" indent="-2286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808080"/>
              </a:buClr>
              <a:defRPr/>
            </a:pPr>
            <a:r>
              <a:rPr lang="ja-JP" altLang="en-US" sz="1400" dirty="0">
                <a:solidFill>
                  <a:srgbClr val="0510A3"/>
                </a:solidFill>
                <a:latin typeface="HGPｺﾞｼｯｸE" pitchFamily="50" charset="-128"/>
                <a:ea typeface="HGPｺﾞｼｯｸE" pitchFamily="50" charset="-128"/>
              </a:rPr>
              <a:t>＊</a:t>
            </a:r>
            <a:r>
              <a:rPr lang="ja-JP" altLang="en-US" sz="1200" dirty="0">
                <a:solidFill>
                  <a:srgbClr val="0510A3"/>
                </a:solidFill>
                <a:latin typeface="HGPｺﾞｼｯｸE" pitchFamily="50" charset="-128"/>
                <a:ea typeface="HGPｺﾞｼｯｸE" pitchFamily="50" charset="-128"/>
              </a:rPr>
              <a:t>到着目標：</a:t>
            </a:r>
            <a:r>
              <a:rPr lang="en-US" altLang="ja-JP" sz="1200" dirty="0">
                <a:solidFill>
                  <a:srgbClr val="0510A3"/>
                </a:solidFill>
                <a:latin typeface="HGPｺﾞｼｯｸE" pitchFamily="50" charset="-128"/>
                <a:ea typeface="HGPｺﾞｼｯｸE" pitchFamily="50" charset="-128"/>
              </a:rPr>
              <a:t>4</a:t>
            </a:r>
            <a:r>
              <a:rPr lang="ja-JP" altLang="en-US" sz="1200" dirty="0">
                <a:solidFill>
                  <a:srgbClr val="0510A3"/>
                </a:solidFill>
                <a:latin typeface="HGPｺﾞｼｯｸE" pitchFamily="50" charset="-128"/>
                <a:ea typeface="HGPｺﾞｼｯｸE" pitchFamily="50" charset="-128"/>
              </a:rPr>
              <a:t>時間対応可能地域　全国主要都市</a:t>
            </a:r>
            <a:r>
              <a:rPr lang="ja-JP" altLang="en-US" sz="1400" dirty="0">
                <a:solidFill>
                  <a:srgbClr val="0510A3"/>
                </a:solidFill>
                <a:latin typeface="HGPｺﾞｼｯｸE" pitchFamily="50" charset="-128"/>
                <a:ea typeface="HGPｺﾞｼｯｸE" pitchFamily="50" charset="-128"/>
              </a:rPr>
              <a:t> </a:t>
            </a:r>
            <a:r>
              <a:rPr lang="ja-JP" altLang="en-US" sz="1200" dirty="0">
                <a:solidFill>
                  <a:srgbClr val="0510A3"/>
                </a:solidFill>
                <a:latin typeface="HGPｺﾞｼｯｸE" pitchFamily="50" charset="-128"/>
                <a:ea typeface="HGPｺﾞｼｯｸE" pitchFamily="50" charset="-128"/>
              </a:rPr>
              <a:t>の近郊で対応可能。</a:t>
            </a:r>
          </a:p>
          <a:p>
            <a:pPr marL="1143000" lvl="2" indent="-2286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808080"/>
              </a:buClr>
              <a:defRPr/>
            </a:pPr>
            <a:r>
              <a:rPr lang="ja-JP" altLang="en-US" sz="1400" dirty="0">
                <a:latin typeface="HGPｺﾞｼｯｸE" pitchFamily="50" charset="-128"/>
                <a:ea typeface="HGPｺﾞｼｯｸE" pitchFamily="50" charset="-128"/>
              </a:rPr>
              <a:t>    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※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その他の地域については別途担当営業までお問合せ下さい。</a:t>
            </a:r>
          </a:p>
        </p:txBody>
      </p:sp>
      <p:sp>
        <p:nvSpPr>
          <p:cNvPr id="92164" name="Text Box 8"/>
          <p:cNvSpPr txBox="1">
            <a:spLocks noChangeArrowheads="1"/>
          </p:cNvSpPr>
          <p:nvPr/>
        </p:nvSpPr>
        <p:spPr bwMode="auto">
          <a:xfrm>
            <a:off x="786918" y="5275157"/>
            <a:ext cx="7196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b="1" dirty="0">
                <a:solidFill>
                  <a:srgbClr val="990033"/>
                </a:solidFill>
                <a:latin typeface="HGPｺﾞｼｯｸE" pitchFamily="50" charset="-128"/>
                <a:ea typeface="HGPｺﾞｼｯｸE" pitchFamily="50" charset="-128"/>
              </a:rPr>
              <a:t>◆</a:t>
            </a:r>
            <a:r>
              <a:rPr lang="ja-JP" altLang="en-US" sz="1400" b="1" dirty="0">
                <a:solidFill>
                  <a:srgbClr val="990033"/>
                </a:solidFill>
                <a:latin typeface="HGPｺﾞｼｯｸE" pitchFamily="50" charset="-128"/>
                <a:ea typeface="HGPｺﾞｼｯｸE" pitchFamily="50" charset="-128"/>
              </a:rPr>
              <a:t>各サービス共シリアルごとの保守契約となります。</a:t>
            </a:r>
            <a:br>
              <a:rPr lang="ja-JP" altLang="en-US" sz="1400" b="1" dirty="0">
                <a:solidFill>
                  <a:srgbClr val="990033"/>
                </a:solidFill>
                <a:latin typeface="HGPｺﾞｼｯｸE" pitchFamily="50" charset="-128"/>
                <a:ea typeface="HGPｺﾞｼｯｸE" pitchFamily="50" charset="-128"/>
              </a:rPr>
            </a:br>
            <a:r>
              <a:rPr lang="ja-JP" altLang="en-US" sz="1400" b="1" dirty="0">
                <a:solidFill>
                  <a:srgbClr val="990033"/>
                </a:solidFill>
                <a:latin typeface="HGPｺﾞｼｯｸE" pitchFamily="50" charset="-128"/>
                <a:ea typeface="HGPｺﾞｼｯｸE" pitchFamily="50" charset="-128"/>
              </a:rPr>
              <a:t>　 冗長化構成の場合には、</a:t>
            </a:r>
            <a:r>
              <a:rPr lang="en-US" altLang="ja-JP" sz="1400" b="1" dirty="0">
                <a:solidFill>
                  <a:srgbClr val="990033"/>
                </a:solidFill>
                <a:latin typeface="HGPｺﾞｼｯｸE" pitchFamily="50" charset="-128"/>
                <a:ea typeface="HGPｺﾞｼｯｸE" pitchFamily="50" charset="-128"/>
              </a:rPr>
              <a:t>2</a:t>
            </a:r>
            <a:r>
              <a:rPr lang="ja-JP" altLang="en-US" sz="1400" b="1" dirty="0">
                <a:solidFill>
                  <a:srgbClr val="990033"/>
                </a:solidFill>
                <a:latin typeface="HGPｺﾞｼｯｸE" pitchFamily="50" charset="-128"/>
                <a:ea typeface="HGPｺﾞｼｯｸE" pitchFamily="50" charset="-128"/>
              </a:rPr>
              <a:t>台分の保守契約が必要です。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6"/>
          <p:cNvSpPr txBox="1">
            <a:spLocks noChangeArrowheads="1"/>
          </p:cNvSpPr>
          <p:nvPr/>
        </p:nvSpPr>
        <p:spPr bwMode="auto">
          <a:xfrm>
            <a:off x="357188" y="77788"/>
            <a:ext cx="24272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60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TEC-World</a:t>
            </a:r>
            <a:endParaRPr lang="en-US" altLang="ja-JP" sz="360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95288" y="908050"/>
            <a:ext cx="874871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WEB</a:t>
            </a:r>
            <a:r>
              <a:rPr lang="ja-JP" altLang="en-US" sz="2400" dirty="0">
                <a:solidFill>
                  <a:schemeClr val="bg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投稿型ヘルプデスク</a:t>
            </a: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”TEC-World”</a:t>
            </a:r>
            <a:r>
              <a:rPr lang="ja-JP" altLang="en-US" sz="2400" dirty="0">
                <a:solidFill>
                  <a:schemeClr val="bg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によるサポート</a:t>
            </a:r>
            <a:endParaRPr lang="en-US" altLang="ja-JP" sz="2400" dirty="0">
              <a:solidFill>
                <a:schemeClr val="bg1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3187" name="正方形/長方形 7"/>
          <p:cNvSpPr>
            <a:spLocks noChangeArrowheads="1"/>
          </p:cNvSpPr>
          <p:nvPr/>
        </p:nvSpPr>
        <p:spPr bwMode="auto">
          <a:xfrm>
            <a:off x="1363663" y="5848350"/>
            <a:ext cx="6400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240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これまでのノウハウを生かし、サポートいたします。</a:t>
            </a:r>
            <a:endParaRPr lang="en-US" altLang="ja-JP" sz="240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931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557338"/>
            <a:ext cx="43465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636838"/>
            <a:ext cx="43465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6"/>
          <p:cNvSpPr txBox="1">
            <a:spLocks noChangeArrowheads="1"/>
          </p:cNvSpPr>
          <p:nvPr/>
        </p:nvSpPr>
        <p:spPr bwMode="auto">
          <a:xfrm>
            <a:off x="357188" y="77788"/>
            <a:ext cx="6446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60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Equalizer LX</a:t>
            </a:r>
            <a:r>
              <a:rPr lang="ja-JP" altLang="en-US" sz="360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インターフェース</a:t>
            </a:r>
            <a:endParaRPr lang="en-US" altLang="ja-JP" sz="360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6" name="Rectangle 31"/>
          <p:cNvSpPr txBox="1">
            <a:spLocks noChangeArrowheads="1"/>
          </p:cNvSpPr>
          <p:nvPr/>
        </p:nvSpPr>
        <p:spPr bwMode="auto">
          <a:xfrm>
            <a:off x="384175" y="981075"/>
            <a:ext cx="8607425" cy="4572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C3300"/>
              </a:buClr>
              <a:buSzPct val="80000"/>
              <a:buFont typeface="Wingdings" pitchFamily="2" charset="2"/>
              <a:buChar char="n"/>
            </a:pPr>
            <a:r>
              <a:rPr kumimoji="0"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ご要望の多かった日本語</a:t>
            </a:r>
            <a:r>
              <a:rPr kumimoji="0" lang="en-US" altLang="ja-JP" sz="2800" dirty="0">
                <a:latin typeface="HGP創英角ｺﾞｼｯｸUB" pitchFamily="50" charset="-128"/>
                <a:ea typeface="HGP創英角ｺﾞｼｯｸUB" pitchFamily="50" charset="-128"/>
              </a:rPr>
              <a:t>GUI</a:t>
            </a:r>
            <a:r>
              <a:rPr kumimoji="0"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 に対応</a:t>
            </a:r>
            <a:endParaRPr kumimoji="0" lang="en-US" altLang="ja-JP" sz="2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3300"/>
              </a:buClr>
              <a:buSzPct val="80000"/>
              <a:buFont typeface="Wingdings" pitchFamily="2" charset="2"/>
              <a:buChar char="n"/>
            </a:pPr>
            <a:r>
              <a:rPr kumimoji="0"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ドラッグ＆ドロップによる直観的な設定が可能</a:t>
            </a:r>
            <a:endParaRPr kumimoji="0" lang="en-US" altLang="ja-JP" sz="2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3300"/>
              </a:buClr>
              <a:buSzPct val="80000"/>
              <a:buFont typeface="Wingdings" pitchFamily="2" charset="2"/>
              <a:buChar char="n"/>
            </a:pPr>
            <a:r>
              <a:rPr kumimoji="0" lang="en-US" altLang="ja-JP" sz="2800" dirty="0">
                <a:latin typeface="HGP創英角ｺﾞｼｯｸUB" pitchFamily="50" charset="-128"/>
                <a:ea typeface="HGP創英角ｺﾞｼｯｸUB" pitchFamily="50" charset="-128"/>
              </a:rPr>
              <a:t>CLI</a:t>
            </a:r>
            <a:r>
              <a:rPr kumimoji="0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コマンドが大幅強化、</a:t>
            </a:r>
            <a:r>
              <a:rPr kumimoji="0"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設定</a:t>
            </a:r>
            <a:r>
              <a:rPr kumimoji="0" lang="en-US" altLang="ja-JP" sz="2800" dirty="0">
                <a:latin typeface="HGP創英角ｺﾞｼｯｸUB" pitchFamily="50" charset="-128"/>
                <a:ea typeface="HGP創英角ｺﾞｼｯｸUB" pitchFamily="50" charset="-128"/>
              </a:rPr>
              <a:t>/</a:t>
            </a:r>
            <a:r>
              <a:rPr kumimoji="0"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運用</a:t>
            </a:r>
            <a:r>
              <a:rPr kumimoji="0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をより容易に</a:t>
            </a:r>
            <a:r>
              <a:rPr kumimoji="0" lang="en-US" altLang="ja-JP" sz="2800" dirty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kumimoji="0" lang="en-US" altLang="ja-JP" sz="2800" dirty="0">
                <a:latin typeface="HGP創英角ｺﾞｼｯｸUB" pitchFamily="50" charset="-128"/>
                <a:ea typeface="HGP創英角ｺﾞｼｯｸUB" pitchFamily="50" charset="-128"/>
              </a:rPr>
            </a:br>
            <a:endParaRPr kumimoji="0" lang="en-US" altLang="ja-JP" sz="2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7" name="Picture 3" descr="C:\Documents and Settings\kmatsumoto\デスクトップ\201304221444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3" y="2924175"/>
            <a:ext cx="5043487" cy="28638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39700" dist="38100" dir="2700000" sx="103000" sy="103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29" name="Picture 5" descr="C:\Documents and Settings\kmatsumoto\デスクトップ\20130422145446.png"/>
          <p:cNvPicPr>
            <a:picLocks noChangeAspect="1" noChangeArrowheads="1"/>
          </p:cNvPicPr>
          <p:nvPr/>
        </p:nvPicPr>
        <p:blipFill rotWithShape="1">
          <a:blip r:embed="rId3"/>
          <a:srcRect t="711" b="711"/>
          <a:stretch/>
        </p:blipFill>
        <p:spPr bwMode="auto">
          <a:xfrm>
            <a:off x="4171950" y="3698875"/>
            <a:ext cx="4576763" cy="25209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30"/>
          <p:cNvSpPr txBox="1"/>
          <p:nvPr/>
        </p:nvSpPr>
        <p:spPr>
          <a:xfrm>
            <a:off x="323850" y="4313238"/>
            <a:ext cx="3492500" cy="844550"/>
          </a:xfrm>
          <a:prstGeom prst="rect">
            <a:avLst/>
          </a:prstGeom>
          <a:noFill/>
        </p:spPr>
        <p:txBody>
          <a:bodyPr lIns="91429" tIns="45715" rIns="91429" bIns="457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65000"/>
                  </a:schemeClr>
                </a:solidFill>
                <a:latin typeface="Arial Narrow"/>
                <a:ea typeface="+mn-ea"/>
                <a:cs typeface="Arial Narrow"/>
              </a:rPr>
              <a:t>SMALL</a:t>
            </a:r>
          </a:p>
        </p:txBody>
      </p:sp>
      <p:sp>
        <p:nvSpPr>
          <p:cNvPr id="38" name="TextBox 28"/>
          <p:cNvSpPr txBox="1"/>
          <p:nvPr/>
        </p:nvSpPr>
        <p:spPr>
          <a:xfrm>
            <a:off x="1908175" y="1217613"/>
            <a:ext cx="4832350" cy="842962"/>
          </a:xfrm>
          <a:prstGeom prst="rect">
            <a:avLst/>
          </a:prstGeom>
          <a:noFill/>
        </p:spPr>
        <p:txBody>
          <a:bodyPr lIns="91429" tIns="45715" rIns="91429" bIns="45715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65000"/>
                  </a:schemeClr>
                </a:solidFill>
                <a:latin typeface="Arial Narrow"/>
                <a:ea typeface="+mn-ea"/>
                <a:cs typeface="Arial Narrow"/>
              </a:rPr>
              <a:t>DATA CENTER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357188" y="77788"/>
            <a:ext cx="3473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製品ラインナップ</a:t>
            </a:r>
            <a:endParaRPr lang="en-US" altLang="ja-JP" sz="360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7342188" y="5953125"/>
            <a:ext cx="17668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ja-JP" altLang="en-US" sz="1400" b="1">
                <a:latin typeface="Lucida Sans Unicode" pitchFamily="34" charset="0"/>
              </a:rPr>
              <a:t>パフォーマンス</a:t>
            </a: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136525" y="930275"/>
            <a:ext cx="914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ja-JP" altLang="en-US" sz="1400" b="1">
                <a:latin typeface="Lucida Sans Unicode" pitchFamily="34" charset="0"/>
              </a:rPr>
              <a:t>価格</a:t>
            </a:r>
          </a:p>
        </p:txBody>
      </p:sp>
      <p:sp>
        <p:nvSpPr>
          <p:cNvPr id="21510" name="Line 4"/>
          <p:cNvSpPr>
            <a:spLocks noChangeShapeType="1"/>
          </p:cNvSpPr>
          <p:nvPr/>
        </p:nvSpPr>
        <p:spPr bwMode="auto">
          <a:xfrm>
            <a:off x="328613" y="5189538"/>
            <a:ext cx="2160587" cy="0"/>
          </a:xfrm>
          <a:prstGeom prst="line">
            <a:avLst/>
          </a:prstGeom>
          <a:noFill/>
          <a:ln w="19050">
            <a:solidFill>
              <a:srgbClr val="8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11" name="Line 5"/>
          <p:cNvSpPr>
            <a:spLocks noChangeShapeType="1"/>
          </p:cNvSpPr>
          <p:nvPr/>
        </p:nvSpPr>
        <p:spPr bwMode="auto">
          <a:xfrm flipV="1">
            <a:off x="328613" y="4138613"/>
            <a:ext cx="3738562" cy="11112"/>
          </a:xfrm>
          <a:prstGeom prst="line">
            <a:avLst/>
          </a:prstGeom>
          <a:noFill/>
          <a:ln w="19050">
            <a:solidFill>
              <a:srgbClr val="8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328613" y="2133600"/>
            <a:ext cx="7162800" cy="0"/>
          </a:xfrm>
          <a:prstGeom prst="line">
            <a:avLst/>
          </a:prstGeom>
          <a:noFill/>
          <a:ln w="19050">
            <a:solidFill>
              <a:srgbClr val="8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V="1">
            <a:off x="338138" y="6232525"/>
            <a:ext cx="841057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rot="-5400000">
            <a:off x="-2228056" y="3699669"/>
            <a:ext cx="5113338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15" name="Text Box 19"/>
          <p:cNvSpPr txBox="1">
            <a:spLocks noChangeArrowheads="1"/>
          </p:cNvSpPr>
          <p:nvPr/>
        </p:nvSpPr>
        <p:spPr bwMode="auto">
          <a:xfrm>
            <a:off x="1765300" y="4881563"/>
            <a:ext cx="1804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b="1"/>
              <a:t>E370LX</a:t>
            </a:r>
          </a:p>
        </p:txBody>
      </p:sp>
      <p:sp>
        <p:nvSpPr>
          <p:cNvPr id="21516" name="Text Box 25"/>
          <p:cNvSpPr txBox="1">
            <a:spLocks noChangeArrowheads="1"/>
          </p:cNvSpPr>
          <p:nvPr/>
        </p:nvSpPr>
        <p:spPr bwMode="auto">
          <a:xfrm>
            <a:off x="409575" y="5881688"/>
            <a:ext cx="11588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b="1"/>
              <a:t>E250GX</a:t>
            </a:r>
          </a:p>
        </p:txBody>
      </p:sp>
      <p:pic>
        <p:nvPicPr>
          <p:cNvPr id="21517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" y="5421313"/>
            <a:ext cx="18145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5" descr="E370LX-3-4-with-reflection.png"/>
          <p:cNvPicPr>
            <a:picLocks noChangeAspect="1"/>
          </p:cNvPicPr>
          <p:nvPr/>
        </p:nvPicPr>
        <p:blipFill>
          <a:blip r:embed="rId4"/>
          <a:srcRect l="4195" t="2893" r="623" b="8434"/>
          <a:stretch>
            <a:fillRect/>
          </a:stretch>
        </p:blipFill>
        <p:spPr bwMode="auto">
          <a:xfrm>
            <a:off x="1801813" y="4276725"/>
            <a:ext cx="202882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3" descr="470-3-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3244850"/>
            <a:ext cx="2192338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13" descr="670-3-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5375" y="2208213"/>
            <a:ext cx="22590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14" descr="970-3-4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0350" y="1293813"/>
            <a:ext cx="2138363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2" name="Line 7"/>
          <p:cNvSpPr>
            <a:spLocks noChangeShapeType="1"/>
          </p:cNvSpPr>
          <p:nvPr/>
        </p:nvSpPr>
        <p:spPr bwMode="auto">
          <a:xfrm>
            <a:off x="344488" y="3141663"/>
            <a:ext cx="5451475" cy="0"/>
          </a:xfrm>
          <a:prstGeom prst="line">
            <a:avLst/>
          </a:prstGeom>
          <a:noFill/>
          <a:ln w="19050">
            <a:solidFill>
              <a:srgbClr val="8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3203575" y="3832225"/>
            <a:ext cx="1804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b="1"/>
              <a:t>E470LX</a:t>
            </a:r>
          </a:p>
        </p:txBody>
      </p:sp>
      <p:sp>
        <p:nvSpPr>
          <p:cNvPr id="21524" name="Text Box 19"/>
          <p:cNvSpPr txBox="1">
            <a:spLocks noChangeArrowheads="1"/>
          </p:cNvSpPr>
          <p:nvPr/>
        </p:nvSpPr>
        <p:spPr bwMode="auto">
          <a:xfrm>
            <a:off x="4999038" y="2832100"/>
            <a:ext cx="180498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b="1"/>
              <a:t>E670LX</a:t>
            </a:r>
          </a:p>
        </p:txBody>
      </p:sp>
      <p:sp>
        <p:nvSpPr>
          <p:cNvPr id="21525" name="Text Box 19"/>
          <p:cNvSpPr txBox="1">
            <a:spLocks noChangeArrowheads="1"/>
          </p:cNvSpPr>
          <p:nvPr/>
        </p:nvSpPr>
        <p:spPr bwMode="auto">
          <a:xfrm>
            <a:off x="6572250" y="1827213"/>
            <a:ext cx="18049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b="1"/>
              <a:t>E970LX</a:t>
            </a:r>
          </a:p>
        </p:txBody>
      </p:sp>
      <p:sp>
        <p:nvSpPr>
          <p:cNvPr id="39" name="TextBox 32"/>
          <p:cNvSpPr txBox="1"/>
          <p:nvPr/>
        </p:nvSpPr>
        <p:spPr>
          <a:xfrm>
            <a:off x="1743075" y="2192338"/>
            <a:ext cx="4081463" cy="844550"/>
          </a:xfrm>
          <a:prstGeom prst="rect">
            <a:avLst/>
          </a:prstGeom>
          <a:noFill/>
        </p:spPr>
        <p:txBody>
          <a:bodyPr lIns="91429" tIns="45715" rIns="91429" bIns="457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65000"/>
                  </a:schemeClr>
                </a:solidFill>
                <a:latin typeface="Arial Narrow"/>
                <a:ea typeface="+mn-ea"/>
                <a:cs typeface="Arial Narrow"/>
              </a:rPr>
              <a:t>ENTERPRISE</a:t>
            </a:r>
          </a:p>
        </p:txBody>
      </p:sp>
      <p:sp>
        <p:nvSpPr>
          <p:cNvPr id="40" name="TextBox 31"/>
          <p:cNvSpPr txBox="1"/>
          <p:nvPr/>
        </p:nvSpPr>
        <p:spPr>
          <a:xfrm>
            <a:off x="971550" y="3222625"/>
            <a:ext cx="5257800" cy="842963"/>
          </a:xfrm>
          <a:prstGeom prst="rect">
            <a:avLst/>
          </a:prstGeom>
          <a:noFill/>
        </p:spPr>
        <p:txBody>
          <a:bodyPr lIns="91429" tIns="45715" rIns="91429" bIns="457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65000"/>
                  </a:schemeClr>
                </a:solidFill>
                <a:latin typeface="Arial Narrow"/>
                <a:ea typeface="+mn-ea"/>
                <a:cs typeface="Arial Narrow"/>
              </a:rPr>
              <a:t>MID-SIZE</a:t>
            </a:r>
          </a:p>
        </p:txBody>
      </p:sp>
      <p:sp>
        <p:nvSpPr>
          <p:cNvPr id="21528" name="Text Box 25"/>
          <p:cNvSpPr txBox="1">
            <a:spLocks noChangeArrowheads="1"/>
          </p:cNvSpPr>
          <p:nvPr/>
        </p:nvSpPr>
        <p:spPr bwMode="auto">
          <a:xfrm>
            <a:off x="2411413" y="5548313"/>
            <a:ext cx="2592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b="1">
                <a:solidFill>
                  <a:srgbClr val="FF0000"/>
                </a:solidFill>
              </a:rPr>
              <a:t>※E250GX</a:t>
            </a:r>
            <a:r>
              <a:rPr lang="ja-JP" altLang="en-US" sz="1400" b="1">
                <a:solidFill>
                  <a:srgbClr val="FF0000"/>
                </a:solidFill>
              </a:rPr>
              <a:t>は継続販売中</a:t>
            </a:r>
            <a:endParaRPr lang="en-US" altLang="ja-JP" sz="1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6"/>
          <p:cNvSpPr txBox="1">
            <a:spLocks noChangeArrowheads="1"/>
          </p:cNvSpPr>
          <p:nvPr/>
        </p:nvSpPr>
        <p:spPr bwMode="auto">
          <a:xfrm>
            <a:off x="357188" y="77788"/>
            <a:ext cx="5294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60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Equalizer LX</a:t>
            </a:r>
            <a:r>
              <a:rPr lang="ja-JP" altLang="en-US" sz="360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ラインナップ</a:t>
            </a:r>
            <a:endParaRPr lang="en-US" altLang="ja-JP" sz="360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3130550" y="2314575"/>
            <a:ext cx="52435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80000"/>
            </a:pP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ポート数：　</a:t>
            </a: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10/100/1000 Base-T 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 </a:t>
            </a: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</a:rPr>
              <a:t>x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 </a:t>
            </a: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8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ポート</a:t>
            </a:r>
          </a:p>
          <a:p>
            <a:pPr>
              <a:spcBef>
                <a:spcPct val="20000"/>
              </a:spcBef>
              <a:buSzPct val="80000"/>
            </a:pP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SSL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処理：　</a:t>
            </a: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29,000 TPS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（</a:t>
            </a: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1024bit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）　</a:t>
            </a: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17,000 TPS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（</a:t>
            </a: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2048bit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）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6350" y="24511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　</a:t>
            </a:r>
            <a:r>
              <a:rPr lang="en-US" altLang="ja-JP" sz="2000" b="1">
                <a:solidFill>
                  <a:srgbClr val="080808"/>
                </a:solidFill>
                <a:ea typeface="HGPｺﾞｼｯｸE" pitchFamily="50" charset="-128"/>
                <a:cs typeface="Arial" charset="0"/>
              </a:rPr>
              <a:t>E470LX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3144838" y="3686175"/>
            <a:ext cx="54721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80000"/>
            </a:pP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ポート数：　</a:t>
            </a: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10/100/1000 Base-T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　 </a:t>
            </a: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</a:rPr>
              <a:t>x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 </a:t>
            </a: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8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ポート、　</a:t>
            </a: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SFP+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　</a:t>
            </a: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x 2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ポート</a:t>
            </a: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 </a:t>
            </a:r>
            <a:endParaRPr lang="ja-JP" altLang="en-US" sz="1200">
              <a:solidFill>
                <a:srgbClr val="080808"/>
              </a:solidFill>
              <a:latin typeface="Lucida Sans Unicode" pitchFamily="34" charset="0"/>
              <a:ea typeface="HGPｺﾞｼｯｸE" pitchFamily="50" charset="-128"/>
            </a:endParaRPr>
          </a:p>
          <a:p>
            <a:pPr>
              <a:spcBef>
                <a:spcPct val="20000"/>
              </a:spcBef>
              <a:buSzPct val="80000"/>
            </a:pP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SSL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処理：　</a:t>
            </a: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42,000 TPS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（</a:t>
            </a: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1024bit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）　</a:t>
            </a: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25,000 TPS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（</a:t>
            </a: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2048bit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）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6350" y="38989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>
                <a:solidFill>
                  <a:srgbClr val="080808"/>
                </a:solidFill>
                <a:ea typeface="HGPｺﾞｼｯｸE" pitchFamily="50" charset="-128"/>
                <a:cs typeface="Arial" charset="0"/>
              </a:rPr>
              <a:t>　</a:t>
            </a:r>
            <a:r>
              <a:rPr lang="en-US" altLang="ja-JP" sz="2000" b="1">
                <a:solidFill>
                  <a:srgbClr val="080808"/>
                </a:solidFill>
                <a:ea typeface="HGPｺﾞｼｯｸE" pitchFamily="50" charset="-128"/>
                <a:cs typeface="Arial" charset="0"/>
              </a:rPr>
              <a:t>E670LX</a:t>
            </a:r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6350" y="513397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　</a:t>
            </a:r>
            <a:r>
              <a:rPr lang="en-US" altLang="ja-JP" sz="2000" b="1">
                <a:solidFill>
                  <a:srgbClr val="080808"/>
                </a:solidFill>
                <a:ea typeface="HGPｺﾞｼｯｸE" pitchFamily="50" charset="-128"/>
                <a:cs typeface="Arial" charset="0"/>
              </a:rPr>
              <a:t>E970LX</a:t>
            </a:r>
          </a:p>
        </p:txBody>
      </p:sp>
      <p:sp>
        <p:nvSpPr>
          <p:cNvPr id="23559" name="Line 9"/>
          <p:cNvSpPr>
            <a:spLocks noChangeShapeType="1"/>
          </p:cNvSpPr>
          <p:nvPr/>
        </p:nvSpPr>
        <p:spPr bwMode="auto">
          <a:xfrm flipH="1">
            <a:off x="3130550" y="3609975"/>
            <a:ext cx="6019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560" name="Line 10"/>
          <p:cNvSpPr>
            <a:spLocks noChangeShapeType="1"/>
          </p:cNvSpPr>
          <p:nvPr/>
        </p:nvSpPr>
        <p:spPr bwMode="auto">
          <a:xfrm flipH="1">
            <a:off x="3178175" y="4981575"/>
            <a:ext cx="5965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599" name="AutoShape 13"/>
          <p:cNvSpPr>
            <a:spLocks noChangeArrowheads="1"/>
          </p:cNvSpPr>
          <p:nvPr/>
        </p:nvSpPr>
        <p:spPr bwMode="auto">
          <a:xfrm>
            <a:off x="3424238" y="2852738"/>
            <a:ext cx="1371600" cy="188912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大容量</a:t>
            </a:r>
            <a:r>
              <a:rPr lang="en-US" altLang="ja-JP" sz="1100">
                <a:solidFill>
                  <a:srgbClr val="080808"/>
                </a:solidFill>
                <a:latin typeface="Calibri" pitchFamily="34" charset="0"/>
              </a:rPr>
              <a:t>SSD </a:t>
            </a:r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搭載</a:t>
            </a:r>
            <a:endParaRPr lang="en-US" altLang="ja-JP" sz="1100">
              <a:solidFill>
                <a:srgbClr val="080808"/>
              </a:solidFill>
              <a:latin typeface="Calibri" pitchFamily="34" charset="0"/>
            </a:endParaRPr>
          </a:p>
        </p:txBody>
      </p:sp>
      <p:sp>
        <p:nvSpPr>
          <p:cNvPr id="23600" name="AutoShape 14"/>
          <p:cNvSpPr>
            <a:spLocks noChangeArrowheads="1"/>
          </p:cNvSpPr>
          <p:nvPr/>
        </p:nvSpPr>
        <p:spPr bwMode="auto">
          <a:xfrm>
            <a:off x="4846638" y="2852738"/>
            <a:ext cx="1371600" cy="188912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1100">
                <a:solidFill>
                  <a:srgbClr val="080808"/>
                </a:solidFill>
                <a:latin typeface="Calibri" pitchFamily="34" charset="0"/>
              </a:rPr>
              <a:t>IPv6 </a:t>
            </a:r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対応</a:t>
            </a:r>
          </a:p>
        </p:txBody>
      </p:sp>
      <p:sp>
        <p:nvSpPr>
          <p:cNvPr id="23601" name="AutoShape 15"/>
          <p:cNvSpPr>
            <a:spLocks noChangeArrowheads="1"/>
          </p:cNvSpPr>
          <p:nvPr/>
        </p:nvSpPr>
        <p:spPr bwMode="auto">
          <a:xfrm>
            <a:off x="4859338" y="3106738"/>
            <a:ext cx="1371600" cy="188912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1100">
                <a:solidFill>
                  <a:srgbClr val="080808"/>
                </a:solidFill>
                <a:latin typeface="Calibri" pitchFamily="34" charset="0"/>
              </a:rPr>
              <a:t>N+1 </a:t>
            </a:r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冗長対応</a:t>
            </a:r>
            <a:endParaRPr lang="en-US" altLang="ja-JP" sz="1100">
              <a:solidFill>
                <a:srgbClr val="080808"/>
              </a:solidFill>
              <a:latin typeface="Calibri" pitchFamily="34" charset="0"/>
            </a:endParaRPr>
          </a:p>
        </p:txBody>
      </p:sp>
      <p:sp>
        <p:nvSpPr>
          <p:cNvPr id="23602" name="AutoShape 16"/>
          <p:cNvSpPr>
            <a:spLocks noChangeArrowheads="1"/>
          </p:cNvSpPr>
          <p:nvPr/>
        </p:nvSpPr>
        <p:spPr bwMode="auto">
          <a:xfrm>
            <a:off x="6276975" y="2847975"/>
            <a:ext cx="1371600" cy="188913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1100">
                <a:solidFill>
                  <a:srgbClr val="080808"/>
                </a:solidFill>
                <a:latin typeface="Calibri" pitchFamily="34" charset="0"/>
              </a:rPr>
              <a:t>Sorry</a:t>
            </a:r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ページ機能</a:t>
            </a:r>
          </a:p>
        </p:txBody>
      </p:sp>
      <p:sp>
        <p:nvSpPr>
          <p:cNvPr id="23603" name="AutoShape 17"/>
          <p:cNvSpPr>
            <a:spLocks noChangeArrowheads="1"/>
          </p:cNvSpPr>
          <p:nvPr/>
        </p:nvSpPr>
        <p:spPr bwMode="auto">
          <a:xfrm>
            <a:off x="6276975" y="3106738"/>
            <a:ext cx="1371600" cy="188912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仮想サーバ連携</a:t>
            </a:r>
          </a:p>
        </p:txBody>
      </p:sp>
      <p:sp>
        <p:nvSpPr>
          <p:cNvPr id="23604" name="AutoShape 18"/>
          <p:cNvSpPr>
            <a:spLocks noChangeArrowheads="1"/>
          </p:cNvSpPr>
          <p:nvPr/>
        </p:nvSpPr>
        <p:spPr bwMode="auto">
          <a:xfrm>
            <a:off x="4860925" y="3344863"/>
            <a:ext cx="1371600" cy="188912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広域負荷分散</a:t>
            </a:r>
            <a:endParaRPr lang="en-US" altLang="ja-JP" sz="1100">
              <a:solidFill>
                <a:srgbClr val="080808"/>
              </a:solidFill>
              <a:latin typeface="Calibri" pitchFamily="34" charset="0"/>
            </a:endParaRPr>
          </a:p>
        </p:txBody>
      </p:sp>
      <p:sp>
        <p:nvSpPr>
          <p:cNvPr id="23605" name="AutoShape 19"/>
          <p:cNvSpPr>
            <a:spLocks noChangeArrowheads="1"/>
          </p:cNvSpPr>
          <p:nvPr/>
        </p:nvSpPr>
        <p:spPr bwMode="auto">
          <a:xfrm>
            <a:off x="3424238" y="3100388"/>
            <a:ext cx="1371600" cy="428625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1100">
                <a:solidFill>
                  <a:srgbClr val="080808"/>
                </a:solidFill>
                <a:latin typeface="Calibri" pitchFamily="34" charset="0"/>
              </a:rPr>
              <a:t>SSL</a:t>
            </a:r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オフロード</a:t>
            </a:r>
          </a:p>
          <a:p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（</a:t>
            </a:r>
            <a:r>
              <a:rPr lang="ja-JP" altLang="en-US" sz="1100">
                <a:solidFill>
                  <a:srgbClr val="FF0000"/>
                </a:solidFill>
                <a:latin typeface="Calibri" pitchFamily="34" charset="0"/>
              </a:rPr>
              <a:t>ハードウェア</a:t>
            </a:r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）</a:t>
            </a:r>
          </a:p>
        </p:txBody>
      </p:sp>
      <p:sp>
        <p:nvSpPr>
          <p:cNvPr id="23592" name="AutoShape 21"/>
          <p:cNvSpPr>
            <a:spLocks noChangeArrowheads="1"/>
          </p:cNvSpPr>
          <p:nvPr/>
        </p:nvSpPr>
        <p:spPr bwMode="auto">
          <a:xfrm>
            <a:off x="3424238" y="4224338"/>
            <a:ext cx="1371600" cy="188912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大容量</a:t>
            </a:r>
            <a:r>
              <a:rPr lang="en-US" altLang="ja-JP" sz="1100">
                <a:solidFill>
                  <a:srgbClr val="080808"/>
                </a:solidFill>
                <a:latin typeface="Calibri" pitchFamily="34" charset="0"/>
              </a:rPr>
              <a:t>SSD </a:t>
            </a:r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搭載</a:t>
            </a:r>
          </a:p>
        </p:txBody>
      </p:sp>
      <p:sp>
        <p:nvSpPr>
          <p:cNvPr id="23593" name="AutoShape 22"/>
          <p:cNvSpPr>
            <a:spLocks noChangeArrowheads="1"/>
          </p:cNvSpPr>
          <p:nvPr/>
        </p:nvSpPr>
        <p:spPr bwMode="auto">
          <a:xfrm>
            <a:off x="3424238" y="4478338"/>
            <a:ext cx="1371600" cy="427037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1100">
                <a:solidFill>
                  <a:srgbClr val="080808"/>
                </a:solidFill>
                <a:latin typeface="Calibri" pitchFamily="34" charset="0"/>
              </a:rPr>
              <a:t>SSL</a:t>
            </a:r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オフロード</a:t>
            </a:r>
          </a:p>
          <a:p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（</a:t>
            </a:r>
            <a:r>
              <a:rPr lang="ja-JP" altLang="en-US" sz="1100">
                <a:solidFill>
                  <a:srgbClr val="FF0000"/>
                </a:solidFill>
                <a:latin typeface="Calibri" pitchFamily="34" charset="0"/>
              </a:rPr>
              <a:t>ハードウェア </a:t>
            </a:r>
            <a:r>
              <a:rPr lang="en-US" altLang="ja-JP" sz="1100">
                <a:solidFill>
                  <a:srgbClr val="FF0000"/>
                </a:solidFill>
                <a:latin typeface="Calibri" pitchFamily="34" charset="0"/>
              </a:rPr>
              <a:t>x 2</a:t>
            </a:r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）</a:t>
            </a:r>
          </a:p>
        </p:txBody>
      </p:sp>
      <p:sp>
        <p:nvSpPr>
          <p:cNvPr id="23594" name="AutoShape 23"/>
          <p:cNvSpPr>
            <a:spLocks noChangeArrowheads="1"/>
          </p:cNvSpPr>
          <p:nvPr/>
        </p:nvSpPr>
        <p:spPr bwMode="auto">
          <a:xfrm>
            <a:off x="4846638" y="4224338"/>
            <a:ext cx="1371600" cy="188912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1100">
                <a:solidFill>
                  <a:srgbClr val="080808"/>
                </a:solidFill>
                <a:latin typeface="Calibri" pitchFamily="34" charset="0"/>
              </a:rPr>
              <a:t>IPv6 </a:t>
            </a:r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対応</a:t>
            </a:r>
          </a:p>
        </p:txBody>
      </p:sp>
      <p:sp>
        <p:nvSpPr>
          <p:cNvPr id="23595" name="AutoShape 24"/>
          <p:cNvSpPr>
            <a:spLocks noChangeArrowheads="1"/>
          </p:cNvSpPr>
          <p:nvPr/>
        </p:nvSpPr>
        <p:spPr bwMode="auto">
          <a:xfrm>
            <a:off x="4859338" y="4478338"/>
            <a:ext cx="1371600" cy="188912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1100">
                <a:solidFill>
                  <a:srgbClr val="080808"/>
                </a:solidFill>
                <a:latin typeface="Calibri" pitchFamily="34" charset="0"/>
              </a:rPr>
              <a:t>N+1 </a:t>
            </a:r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冗長対応</a:t>
            </a:r>
            <a:endParaRPr lang="en-US" altLang="ja-JP" sz="1100">
              <a:solidFill>
                <a:srgbClr val="080808"/>
              </a:solidFill>
              <a:latin typeface="Calibri" pitchFamily="34" charset="0"/>
            </a:endParaRPr>
          </a:p>
        </p:txBody>
      </p:sp>
      <p:sp>
        <p:nvSpPr>
          <p:cNvPr id="23596" name="AutoShape 25"/>
          <p:cNvSpPr>
            <a:spLocks noChangeArrowheads="1"/>
          </p:cNvSpPr>
          <p:nvPr/>
        </p:nvSpPr>
        <p:spPr bwMode="auto">
          <a:xfrm>
            <a:off x="6276975" y="4219575"/>
            <a:ext cx="1371600" cy="188913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1100">
                <a:solidFill>
                  <a:srgbClr val="080808"/>
                </a:solidFill>
                <a:latin typeface="Calibri" pitchFamily="34" charset="0"/>
              </a:rPr>
              <a:t>Sorry</a:t>
            </a:r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ページ機能</a:t>
            </a:r>
            <a:endParaRPr lang="en-US" altLang="ja-JP" sz="1100">
              <a:solidFill>
                <a:srgbClr val="080808"/>
              </a:solidFill>
              <a:latin typeface="Calibri" pitchFamily="34" charset="0"/>
            </a:endParaRPr>
          </a:p>
        </p:txBody>
      </p:sp>
      <p:sp>
        <p:nvSpPr>
          <p:cNvPr id="23597" name="AutoShape 26"/>
          <p:cNvSpPr>
            <a:spLocks noChangeArrowheads="1"/>
          </p:cNvSpPr>
          <p:nvPr/>
        </p:nvSpPr>
        <p:spPr bwMode="auto">
          <a:xfrm>
            <a:off x="6276975" y="4478338"/>
            <a:ext cx="1371600" cy="188912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仮想サーバ連携</a:t>
            </a:r>
          </a:p>
        </p:txBody>
      </p:sp>
      <p:sp>
        <p:nvSpPr>
          <p:cNvPr id="23598" name="AutoShape 27"/>
          <p:cNvSpPr>
            <a:spLocks noChangeArrowheads="1"/>
          </p:cNvSpPr>
          <p:nvPr/>
        </p:nvSpPr>
        <p:spPr bwMode="auto">
          <a:xfrm>
            <a:off x="4860925" y="4710113"/>
            <a:ext cx="1371600" cy="190500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広域負荷分散</a:t>
            </a:r>
            <a:endParaRPr lang="en-US" altLang="ja-JP" sz="1100">
              <a:solidFill>
                <a:srgbClr val="080808"/>
              </a:solidFill>
              <a:latin typeface="Calibri" pitchFamily="34" charset="0"/>
            </a:endParaRPr>
          </a:p>
        </p:txBody>
      </p:sp>
      <p:sp>
        <p:nvSpPr>
          <p:cNvPr id="23583" name="AutoShape 29"/>
          <p:cNvSpPr>
            <a:spLocks noChangeArrowheads="1"/>
          </p:cNvSpPr>
          <p:nvPr/>
        </p:nvSpPr>
        <p:spPr bwMode="auto">
          <a:xfrm>
            <a:off x="7472363" y="5846763"/>
            <a:ext cx="1296987" cy="188912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1100" dirty="0">
                <a:solidFill>
                  <a:srgbClr val="080808"/>
                </a:solidFill>
                <a:latin typeface="Calibri" pitchFamily="34" charset="0"/>
              </a:rPr>
              <a:t>HTTP</a:t>
            </a:r>
            <a:r>
              <a:rPr lang="ja-JP" altLang="en-US" sz="1100" dirty="0">
                <a:solidFill>
                  <a:srgbClr val="080808"/>
                </a:solidFill>
                <a:latin typeface="Calibri" pitchFamily="34" charset="0"/>
              </a:rPr>
              <a:t>圧縮</a:t>
            </a:r>
          </a:p>
        </p:txBody>
      </p:sp>
      <p:sp>
        <p:nvSpPr>
          <p:cNvPr id="23584" name="AutoShape 30"/>
          <p:cNvSpPr>
            <a:spLocks noChangeArrowheads="1"/>
          </p:cNvSpPr>
          <p:nvPr/>
        </p:nvSpPr>
        <p:spPr bwMode="auto">
          <a:xfrm>
            <a:off x="3424238" y="5595938"/>
            <a:ext cx="1296987" cy="188912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大容量</a:t>
            </a:r>
            <a:r>
              <a:rPr lang="en-US" altLang="ja-JP" sz="1100">
                <a:solidFill>
                  <a:srgbClr val="080808"/>
                </a:solidFill>
                <a:latin typeface="Calibri" pitchFamily="34" charset="0"/>
              </a:rPr>
              <a:t>SSD </a:t>
            </a:r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搭載</a:t>
            </a:r>
          </a:p>
        </p:txBody>
      </p:sp>
      <p:sp>
        <p:nvSpPr>
          <p:cNvPr id="23585" name="AutoShape 31"/>
          <p:cNvSpPr>
            <a:spLocks noChangeArrowheads="1"/>
          </p:cNvSpPr>
          <p:nvPr/>
        </p:nvSpPr>
        <p:spPr bwMode="auto">
          <a:xfrm>
            <a:off x="4770438" y="5595938"/>
            <a:ext cx="1296987" cy="188912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1100">
                <a:solidFill>
                  <a:srgbClr val="080808"/>
                </a:solidFill>
                <a:latin typeface="Calibri" pitchFamily="34" charset="0"/>
              </a:rPr>
              <a:t>IPv6 </a:t>
            </a:r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対応</a:t>
            </a:r>
          </a:p>
        </p:txBody>
      </p:sp>
      <p:sp>
        <p:nvSpPr>
          <p:cNvPr id="23586" name="AutoShape 32"/>
          <p:cNvSpPr>
            <a:spLocks noChangeArrowheads="1"/>
          </p:cNvSpPr>
          <p:nvPr/>
        </p:nvSpPr>
        <p:spPr bwMode="auto">
          <a:xfrm>
            <a:off x="4781550" y="5848350"/>
            <a:ext cx="1298575" cy="188913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1100">
                <a:solidFill>
                  <a:srgbClr val="080808"/>
                </a:solidFill>
                <a:latin typeface="Calibri" pitchFamily="34" charset="0"/>
              </a:rPr>
              <a:t>N+1 </a:t>
            </a:r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冗長対応</a:t>
            </a:r>
            <a:endParaRPr lang="en-US" altLang="ja-JP" sz="1100">
              <a:solidFill>
                <a:srgbClr val="080808"/>
              </a:solidFill>
              <a:latin typeface="Calibri" pitchFamily="34" charset="0"/>
            </a:endParaRPr>
          </a:p>
        </p:txBody>
      </p:sp>
      <p:sp>
        <p:nvSpPr>
          <p:cNvPr id="23587" name="AutoShape 33"/>
          <p:cNvSpPr>
            <a:spLocks noChangeArrowheads="1"/>
          </p:cNvSpPr>
          <p:nvPr/>
        </p:nvSpPr>
        <p:spPr bwMode="auto">
          <a:xfrm>
            <a:off x="6122988" y="5591175"/>
            <a:ext cx="1296987" cy="188913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1100">
                <a:solidFill>
                  <a:srgbClr val="080808"/>
                </a:solidFill>
                <a:latin typeface="Calibri" pitchFamily="34" charset="0"/>
              </a:rPr>
              <a:t>Sorry</a:t>
            </a:r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ページ機能</a:t>
            </a:r>
            <a:endParaRPr lang="en-US" altLang="ja-JP" sz="1100">
              <a:solidFill>
                <a:srgbClr val="080808"/>
              </a:solidFill>
              <a:latin typeface="Calibri" pitchFamily="34" charset="0"/>
            </a:endParaRPr>
          </a:p>
        </p:txBody>
      </p:sp>
      <p:sp>
        <p:nvSpPr>
          <p:cNvPr id="23588" name="AutoShape 34"/>
          <p:cNvSpPr>
            <a:spLocks noChangeArrowheads="1"/>
          </p:cNvSpPr>
          <p:nvPr/>
        </p:nvSpPr>
        <p:spPr bwMode="auto">
          <a:xfrm>
            <a:off x="6122988" y="5848350"/>
            <a:ext cx="1296987" cy="188913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仮想サーバ連携</a:t>
            </a:r>
          </a:p>
        </p:txBody>
      </p:sp>
      <p:sp>
        <p:nvSpPr>
          <p:cNvPr id="23589" name="AutoShape 35"/>
          <p:cNvSpPr>
            <a:spLocks noChangeArrowheads="1"/>
          </p:cNvSpPr>
          <p:nvPr/>
        </p:nvSpPr>
        <p:spPr bwMode="auto">
          <a:xfrm>
            <a:off x="3424238" y="5849938"/>
            <a:ext cx="1296987" cy="427037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1100">
                <a:solidFill>
                  <a:srgbClr val="080808"/>
                </a:solidFill>
                <a:latin typeface="Calibri" pitchFamily="34" charset="0"/>
              </a:rPr>
              <a:t>SSL</a:t>
            </a:r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オフロード</a:t>
            </a:r>
          </a:p>
          <a:p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（</a:t>
            </a:r>
            <a:r>
              <a:rPr lang="ja-JP" altLang="en-US" sz="1100">
                <a:solidFill>
                  <a:srgbClr val="FF0000"/>
                </a:solidFill>
                <a:latin typeface="Calibri" pitchFamily="34" charset="0"/>
              </a:rPr>
              <a:t>ハードウェア </a:t>
            </a:r>
            <a:r>
              <a:rPr lang="en-US" altLang="ja-JP" sz="1100">
                <a:solidFill>
                  <a:srgbClr val="FF0000"/>
                </a:solidFill>
                <a:latin typeface="Calibri" pitchFamily="34" charset="0"/>
              </a:rPr>
              <a:t>x 2</a:t>
            </a:r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）</a:t>
            </a:r>
          </a:p>
        </p:txBody>
      </p:sp>
      <p:sp>
        <p:nvSpPr>
          <p:cNvPr id="23590" name="AutoShape 36"/>
          <p:cNvSpPr>
            <a:spLocks noChangeArrowheads="1"/>
          </p:cNvSpPr>
          <p:nvPr/>
        </p:nvSpPr>
        <p:spPr bwMode="auto">
          <a:xfrm>
            <a:off x="4783138" y="6083300"/>
            <a:ext cx="1298575" cy="188913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広域負荷分散</a:t>
            </a:r>
            <a:endParaRPr lang="en-US" altLang="ja-JP" sz="1100">
              <a:solidFill>
                <a:srgbClr val="080808"/>
              </a:solidFill>
              <a:latin typeface="Calibri" pitchFamily="34" charset="0"/>
            </a:endParaRPr>
          </a:p>
        </p:txBody>
      </p:sp>
      <p:sp>
        <p:nvSpPr>
          <p:cNvPr id="23591" name="AutoShape 37"/>
          <p:cNvSpPr>
            <a:spLocks noChangeArrowheads="1"/>
          </p:cNvSpPr>
          <p:nvPr/>
        </p:nvSpPr>
        <p:spPr bwMode="auto">
          <a:xfrm>
            <a:off x="7472363" y="5592763"/>
            <a:ext cx="1296987" cy="188912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1100" dirty="0" smtClean="0">
                <a:solidFill>
                  <a:srgbClr val="080808"/>
                </a:solidFill>
                <a:latin typeface="Calibri" pitchFamily="34" charset="0"/>
              </a:rPr>
              <a:t>10Gbps</a:t>
            </a:r>
            <a:r>
              <a:rPr lang="ja-JP" altLang="en-US" sz="1100" dirty="0" smtClean="0">
                <a:solidFill>
                  <a:srgbClr val="080808"/>
                </a:solidFill>
                <a:latin typeface="Calibri" pitchFamily="34" charset="0"/>
              </a:rPr>
              <a:t>対応</a:t>
            </a:r>
            <a:endParaRPr lang="ja-JP" altLang="en-US" sz="1100" dirty="0">
              <a:solidFill>
                <a:srgbClr val="080808"/>
              </a:solidFill>
              <a:latin typeface="Calibri" pitchFamily="34" charset="0"/>
            </a:endParaRPr>
          </a:p>
        </p:txBody>
      </p:sp>
      <p:sp>
        <p:nvSpPr>
          <p:cNvPr id="23564" name="Line 41"/>
          <p:cNvSpPr>
            <a:spLocks noChangeShapeType="1"/>
          </p:cNvSpPr>
          <p:nvPr/>
        </p:nvSpPr>
        <p:spPr bwMode="auto">
          <a:xfrm flipH="1">
            <a:off x="3130550" y="2238375"/>
            <a:ext cx="6019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565" name="AutoShape 43"/>
          <p:cNvSpPr>
            <a:spLocks noChangeArrowheads="1"/>
          </p:cNvSpPr>
          <p:nvPr/>
        </p:nvSpPr>
        <p:spPr bwMode="auto">
          <a:xfrm>
            <a:off x="6278563" y="3348038"/>
            <a:ext cx="1371600" cy="190500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1100">
                <a:solidFill>
                  <a:srgbClr val="080808"/>
                </a:solidFill>
                <a:latin typeface="Calibri" pitchFamily="34" charset="0"/>
              </a:rPr>
              <a:t>TCP Multiplexing</a:t>
            </a:r>
          </a:p>
        </p:txBody>
      </p:sp>
      <p:sp>
        <p:nvSpPr>
          <p:cNvPr id="23566" name="Text Box 46"/>
          <p:cNvSpPr txBox="1">
            <a:spLocks noChangeArrowheads="1"/>
          </p:cNvSpPr>
          <p:nvPr/>
        </p:nvSpPr>
        <p:spPr bwMode="auto">
          <a:xfrm>
            <a:off x="3130550" y="942975"/>
            <a:ext cx="52435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80000"/>
            </a:pP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ポート数：　</a:t>
            </a: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10/100/1000 Base-T 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 </a:t>
            </a: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</a:rPr>
              <a:t>x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 </a:t>
            </a: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6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ポート</a:t>
            </a:r>
          </a:p>
          <a:p>
            <a:pPr>
              <a:spcBef>
                <a:spcPct val="20000"/>
              </a:spcBef>
              <a:buSzPct val="80000"/>
            </a:pP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SSL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処理：　</a:t>
            </a: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7,500 TPS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（</a:t>
            </a: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1024bit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）　</a:t>
            </a: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2,000 TPS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（</a:t>
            </a: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2048bit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）</a:t>
            </a:r>
          </a:p>
        </p:txBody>
      </p:sp>
      <p:sp>
        <p:nvSpPr>
          <p:cNvPr id="23567" name="Text Box 47"/>
          <p:cNvSpPr txBox="1">
            <a:spLocks noChangeArrowheads="1"/>
          </p:cNvSpPr>
          <p:nvPr/>
        </p:nvSpPr>
        <p:spPr bwMode="auto">
          <a:xfrm>
            <a:off x="6350" y="94297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　</a:t>
            </a:r>
            <a:r>
              <a:rPr lang="en-US" altLang="ja-JP" sz="2000" b="1">
                <a:solidFill>
                  <a:srgbClr val="080808"/>
                </a:solidFill>
                <a:ea typeface="HGPｺﾞｼｯｸE" pitchFamily="50" charset="-128"/>
                <a:cs typeface="Arial" charset="0"/>
              </a:rPr>
              <a:t>E370LX</a:t>
            </a:r>
          </a:p>
        </p:txBody>
      </p:sp>
      <p:sp>
        <p:nvSpPr>
          <p:cNvPr id="23568" name="AutoShape 43"/>
          <p:cNvSpPr>
            <a:spLocks noChangeArrowheads="1"/>
          </p:cNvSpPr>
          <p:nvPr/>
        </p:nvSpPr>
        <p:spPr bwMode="auto">
          <a:xfrm>
            <a:off x="6278563" y="4714875"/>
            <a:ext cx="1371600" cy="190500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1100">
                <a:solidFill>
                  <a:srgbClr val="080808"/>
                </a:solidFill>
                <a:latin typeface="Calibri" pitchFamily="34" charset="0"/>
              </a:rPr>
              <a:t>TCP Multiplexing</a:t>
            </a:r>
          </a:p>
        </p:txBody>
      </p:sp>
      <p:sp>
        <p:nvSpPr>
          <p:cNvPr id="23569" name="AutoShape 43"/>
          <p:cNvSpPr>
            <a:spLocks noChangeArrowheads="1"/>
          </p:cNvSpPr>
          <p:nvPr/>
        </p:nvSpPr>
        <p:spPr bwMode="auto">
          <a:xfrm>
            <a:off x="6116638" y="6076950"/>
            <a:ext cx="1319212" cy="190500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1100">
                <a:solidFill>
                  <a:srgbClr val="080808"/>
                </a:solidFill>
                <a:latin typeface="Calibri" pitchFamily="34" charset="0"/>
              </a:rPr>
              <a:t>TCP Multiplexing</a:t>
            </a:r>
          </a:p>
        </p:txBody>
      </p:sp>
      <p:pic>
        <p:nvPicPr>
          <p:cNvPr id="23570" name="Picture 5" descr="E370LX-3-4-with-reflection.png"/>
          <p:cNvPicPr>
            <a:picLocks noChangeAspect="1"/>
          </p:cNvPicPr>
          <p:nvPr/>
        </p:nvPicPr>
        <p:blipFill>
          <a:blip r:embed="rId3"/>
          <a:srcRect l="4195" t="2893" r="623" b="8434"/>
          <a:stretch>
            <a:fillRect/>
          </a:stretch>
        </p:blipFill>
        <p:spPr bwMode="auto">
          <a:xfrm>
            <a:off x="857250" y="1350963"/>
            <a:ext cx="21336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3" descr="470-3-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325" y="2776538"/>
            <a:ext cx="2305050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Picture 13" descr="670-3-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738" y="4179888"/>
            <a:ext cx="2357437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3" name="Picture 14" descr="970-3-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5540375"/>
            <a:ext cx="221297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6" name="AutoShape 13"/>
          <p:cNvSpPr>
            <a:spLocks noChangeArrowheads="1"/>
          </p:cNvSpPr>
          <p:nvPr/>
        </p:nvSpPr>
        <p:spPr bwMode="auto">
          <a:xfrm>
            <a:off x="3419475" y="1468438"/>
            <a:ext cx="1371600" cy="188912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大容量</a:t>
            </a:r>
            <a:r>
              <a:rPr lang="en-US" altLang="ja-JP" sz="1100">
                <a:solidFill>
                  <a:srgbClr val="080808"/>
                </a:solidFill>
                <a:latin typeface="Calibri" pitchFamily="34" charset="0"/>
              </a:rPr>
              <a:t>SSD </a:t>
            </a:r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搭載</a:t>
            </a:r>
          </a:p>
        </p:txBody>
      </p:sp>
      <p:sp>
        <p:nvSpPr>
          <p:cNvPr id="23577" name="AutoShape 14"/>
          <p:cNvSpPr>
            <a:spLocks noChangeArrowheads="1"/>
          </p:cNvSpPr>
          <p:nvPr/>
        </p:nvSpPr>
        <p:spPr bwMode="auto">
          <a:xfrm>
            <a:off x="4841875" y="1468438"/>
            <a:ext cx="1371600" cy="188912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1100">
                <a:solidFill>
                  <a:srgbClr val="080808"/>
                </a:solidFill>
                <a:latin typeface="Calibri" pitchFamily="34" charset="0"/>
              </a:rPr>
              <a:t>IPv6 </a:t>
            </a:r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対応</a:t>
            </a:r>
          </a:p>
        </p:txBody>
      </p:sp>
      <p:sp>
        <p:nvSpPr>
          <p:cNvPr id="23578" name="AutoShape 15"/>
          <p:cNvSpPr>
            <a:spLocks noChangeArrowheads="1"/>
          </p:cNvSpPr>
          <p:nvPr/>
        </p:nvSpPr>
        <p:spPr bwMode="auto">
          <a:xfrm>
            <a:off x="4854575" y="1722438"/>
            <a:ext cx="1371600" cy="188912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1100">
                <a:solidFill>
                  <a:srgbClr val="080808"/>
                </a:solidFill>
                <a:latin typeface="Calibri" pitchFamily="34" charset="0"/>
              </a:rPr>
              <a:t>N+1 </a:t>
            </a:r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冗長対応</a:t>
            </a:r>
          </a:p>
        </p:txBody>
      </p:sp>
      <p:sp>
        <p:nvSpPr>
          <p:cNvPr id="23579" name="AutoShape 16"/>
          <p:cNvSpPr>
            <a:spLocks noChangeArrowheads="1"/>
          </p:cNvSpPr>
          <p:nvPr/>
        </p:nvSpPr>
        <p:spPr bwMode="auto">
          <a:xfrm>
            <a:off x="6272213" y="1463675"/>
            <a:ext cx="1371600" cy="188913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1100">
                <a:solidFill>
                  <a:srgbClr val="080808"/>
                </a:solidFill>
                <a:latin typeface="Calibri" pitchFamily="34" charset="0"/>
              </a:rPr>
              <a:t>Sorry</a:t>
            </a:r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ページ機能</a:t>
            </a:r>
          </a:p>
        </p:txBody>
      </p:sp>
      <p:sp>
        <p:nvSpPr>
          <p:cNvPr id="23580" name="AutoShape 17"/>
          <p:cNvSpPr>
            <a:spLocks noChangeArrowheads="1"/>
          </p:cNvSpPr>
          <p:nvPr/>
        </p:nvSpPr>
        <p:spPr bwMode="auto">
          <a:xfrm>
            <a:off x="6272213" y="1722438"/>
            <a:ext cx="1371600" cy="188912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仮想サーバ連携</a:t>
            </a:r>
          </a:p>
        </p:txBody>
      </p:sp>
      <p:sp>
        <p:nvSpPr>
          <p:cNvPr id="23581" name="AutoShape 18"/>
          <p:cNvSpPr>
            <a:spLocks noChangeArrowheads="1"/>
          </p:cNvSpPr>
          <p:nvPr/>
        </p:nvSpPr>
        <p:spPr bwMode="auto">
          <a:xfrm>
            <a:off x="4856163" y="1960563"/>
            <a:ext cx="1371600" cy="188912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広域負荷分散</a:t>
            </a:r>
            <a:endParaRPr lang="en-US" altLang="ja-JP" sz="1100">
              <a:solidFill>
                <a:srgbClr val="080808"/>
              </a:solidFill>
              <a:latin typeface="Calibri" pitchFamily="34" charset="0"/>
            </a:endParaRPr>
          </a:p>
        </p:txBody>
      </p:sp>
      <p:sp>
        <p:nvSpPr>
          <p:cNvPr id="23582" name="AutoShape 19"/>
          <p:cNvSpPr>
            <a:spLocks noChangeArrowheads="1"/>
          </p:cNvSpPr>
          <p:nvPr/>
        </p:nvSpPr>
        <p:spPr bwMode="auto">
          <a:xfrm>
            <a:off x="3419475" y="1716088"/>
            <a:ext cx="1371600" cy="428625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1100">
                <a:solidFill>
                  <a:srgbClr val="080808"/>
                </a:solidFill>
                <a:latin typeface="Calibri" pitchFamily="34" charset="0"/>
              </a:rPr>
              <a:t>SSL</a:t>
            </a:r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オフロード</a:t>
            </a:r>
          </a:p>
          <a:p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（ソフトウェア）</a:t>
            </a:r>
          </a:p>
        </p:txBody>
      </p:sp>
      <p:sp>
        <p:nvSpPr>
          <p:cNvPr id="23575" name="Text Box 5"/>
          <p:cNvSpPr txBox="1">
            <a:spLocks noChangeArrowheads="1"/>
          </p:cNvSpPr>
          <p:nvPr/>
        </p:nvSpPr>
        <p:spPr bwMode="auto">
          <a:xfrm>
            <a:off x="3132138" y="5013325"/>
            <a:ext cx="54721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80000"/>
            </a:pP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ポート数：　</a:t>
            </a: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10/100/1000 Base-T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　 </a:t>
            </a: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</a:rPr>
              <a:t>x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 </a:t>
            </a: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8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ポート、　</a:t>
            </a: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 SFP+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　</a:t>
            </a: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x 2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ポート</a:t>
            </a: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 </a:t>
            </a:r>
            <a:endParaRPr lang="ja-JP" altLang="en-US" sz="1200">
              <a:solidFill>
                <a:srgbClr val="080808"/>
              </a:solidFill>
              <a:latin typeface="Lucida Sans Unicode" pitchFamily="34" charset="0"/>
              <a:ea typeface="HGPｺﾞｼｯｸE" pitchFamily="50" charset="-128"/>
            </a:endParaRPr>
          </a:p>
          <a:p>
            <a:pPr>
              <a:spcBef>
                <a:spcPct val="20000"/>
              </a:spcBef>
              <a:buSzPct val="80000"/>
            </a:pP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SSL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処理：　</a:t>
            </a: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56,000 TPS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（</a:t>
            </a: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1024bit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）　</a:t>
            </a: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33,000 TPS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（</a:t>
            </a:r>
            <a:r>
              <a:rPr lang="en-US" altLang="ja-JP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2048bit</a:t>
            </a:r>
            <a:r>
              <a:rPr lang="ja-JP" altLang="en-US" sz="1200">
                <a:solidFill>
                  <a:srgbClr val="080808"/>
                </a:solidFill>
                <a:latin typeface="Lucida Sans Unicode" pitchFamily="34" charset="0"/>
                <a:ea typeface="HGPｺﾞｼｯｸE" pitchFamily="50" charset="-128"/>
              </a:rPr>
              <a:t>）</a:t>
            </a:r>
          </a:p>
        </p:txBody>
      </p:sp>
      <p:sp>
        <p:nvSpPr>
          <p:cNvPr id="23607" name="AutoShape 37"/>
          <p:cNvSpPr>
            <a:spLocks noChangeArrowheads="1"/>
          </p:cNvSpPr>
          <p:nvPr/>
        </p:nvSpPr>
        <p:spPr bwMode="auto">
          <a:xfrm>
            <a:off x="7715250" y="4221163"/>
            <a:ext cx="1296988" cy="188912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1100" dirty="0" smtClean="0">
                <a:solidFill>
                  <a:srgbClr val="080808"/>
                </a:solidFill>
                <a:latin typeface="Calibri" pitchFamily="34" charset="0"/>
              </a:rPr>
              <a:t>10Gbps </a:t>
            </a:r>
            <a:r>
              <a:rPr lang="ja-JP" altLang="en-US" sz="1100" dirty="0" smtClean="0">
                <a:solidFill>
                  <a:srgbClr val="080808"/>
                </a:solidFill>
                <a:latin typeface="Calibri" pitchFamily="34" charset="0"/>
              </a:rPr>
              <a:t>対応</a:t>
            </a:r>
            <a:endParaRPr lang="ja-JP" altLang="en-US" sz="1100" dirty="0">
              <a:solidFill>
                <a:srgbClr val="080808"/>
              </a:solidFill>
              <a:latin typeface="Calibri" pitchFamily="34" charset="0"/>
            </a:endParaRPr>
          </a:p>
        </p:txBody>
      </p:sp>
      <p:sp>
        <p:nvSpPr>
          <p:cNvPr id="23608" name="AutoShape 43"/>
          <p:cNvSpPr>
            <a:spLocks noChangeArrowheads="1"/>
          </p:cNvSpPr>
          <p:nvPr/>
        </p:nvSpPr>
        <p:spPr bwMode="auto">
          <a:xfrm>
            <a:off x="6275388" y="1963738"/>
            <a:ext cx="1371600" cy="190500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1100">
                <a:solidFill>
                  <a:srgbClr val="080808"/>
                </a:solidFill>
                <a:latin typeface="Calibri" pitchFamily="34" charset="0"/>
              </a:rPr>
              <a:t>TCP Multiplexing</a:t>
            </a:r>
          </a:p>
        </p:txBody>
      </p:sp>
      <p:sp>
        <p:nvSpPr>
          <p:cNvPr id="53" name="AutoShape 37"/>
          <p:cNvSpPr>
            <a:spLocks noChangeArrowheads="1"/>
          </p:cNvSpPr>
          <p:nvPr/>
        </p:nvSpPr>
        <p:spPr bwMode="auto">
          <a:xfrm>
            <a:off x="7715250" y="4478338"/>
            <a:ext cx="1296988" cy="188912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1100">
                <a:solidFill>
                  <a:srgbClr val="080808"/>
                </a:solidFill>
                <a:latin typeface="Calibri" pitchFamily="34" charset="0"/>
              </a:rPr>
              <a:t>HTTP</a:t>
            </a:r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圧縮</a:t>
            </a:r>
          </a:p>
        </p:txBody>
      </p:sp>
      <p:sp>
        <p:nvSpPr>
          <p:cNvPr id="54" name="AutoShape 29"/>
          <p:cNvSpPr>
            <a:spLocks noChangeArrowheads="1"/>
          </p:cNvSpPr>
          <p:nvPr/>
        </p:nvSpPr>
        <p:spPr bwMode="auto">
          <a:xfrm>
            <a:off x="7472363" y="6088063"/>
            <a:ext cx="1296987" cy="188912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1100">
                <a:solidFill>
                  <a:srgbClr val="080808"/>
                </a:solidFill>
                <a:latin typeface="Calibri" pitchFamily="34" charset="0"/>
              </a:rPr>
              <a:t>冗長電源オプション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正方形/長方形 5"/>
          <p:cNvSpPr>
            <a:spLocks noChangeArrowheads="1"/>
          </p:cNvSpPr>
          <p:nvPr/>
        </p:nvSpPr>
        <p:spPr bwMode="auto">
          <a:xfrm>
            <a:off x="1474788" y="2420860"/>
            <a:ext cx="61928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3200" dirty="0">
                <a:latin typeface="HGP創英角ｺﾞｼｯｸUB" pitchFamily="50" charset="-128"/>
                <a:ea typeface="HGP創英角ｺﾞｼｯｸUB" pitchFamily="50" charset="-128"/>
              </a:rPr>
              <a:t>「</a:t>
            </a:r>
            <a:r>
              <a:rPr lang="en-US" altLang="ja-JP" sz="3200" dirty="0">
                <a:latin typeface="HGP創英角ｺﾞｼｯｸUB" pitchFamily="50" charset="-128"/>
                <a:ea typeface="HGP創英角ｺﾞｼｯｸUB" pitchFamily="50" charset="-128"/>
              </a:rPr>
              <a:t>Equalizer LX</a:t>
            </a:r>
            <a:r>
              <a:rPr lang="ja-JP" altLang="en-US" sz="3200" dirty="0">
                <a:latin typeface="HGP創英角ｺﾞｼｯｸUB" pitchFamily="50" charset="-128"/>
                <a:ea typeface="HGP創英角ｺﾞｼｯｸUB" pitchFamily="50" charset="-128"/>
              </a:rPr>
              <a:t>シリーズ」</a:t>
            </a:r>
            <a:r>
              <a:rPr lang="en-US" altLang="ja-JP" sz="3200" dirty="0"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endParaRPr lang="en-US" altLang="ja-JP" sz="32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機能</a:t>
            </a:r>
            <a:r>
              <a:rPr lang="ja-JP" altLang="en-US" sz="3200" dirty="0">
                <a:latin typeface="HGP創英角ｺﾞｼｯｸUB" pitchFamily="50" charset="-128"/>
                <a:ea typeface="HGP創英角ｺﾞｼｯｸUB" pitchFamily="50" charset="-128"/>
              </a:rPr>
              <a:t>説明</a:t>
            </a:r>
            <a:endParaRPr lang="en-US" altLang="ja-JP" sz="3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6"/>
          <p:cNvSpPr txBox="1">
            <a:spLocks noChangeArrowheads="1"/>
          </p:cNvSpPr>
          <p:nvPr/>
        </p:nvSpPr>
        <p:spPr bwMode="auto">
          <a:xfrm>
            <a:off x="357188" y="77788"/>
            <a:ext cx="58710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多様な負荷</a:t>
            </a:r>
            <a:r>
              <a:rPr lang="ja-JP" altLang="en-US" sz="36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分散アルゴリズム</a:t>
            </a:r>
            <a:endParaRPr lang="en-US" altLang="ja-JP" sz="3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77788" y="927100"/>
            <a:ext cx="899160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11200">
              <a:tabLst>
                <a:tab pos="623888" algn="l"/>
              </a:tabLst>
            </a:pPr>
            <a:r>
              <a:rPr lang="ja-JP" altLang="en-US" sz="2400" dirty="0">
                <a:solidFill>
                  <a:schemeClr val="tx2"/>
                </a:solidFill>
                <a:latin typeface="ＭＳ Ｐゴシック" charset="-128"/>
              </a:rPr>
              <a:t>　</a:t>
            </a:r>
            <a:r>
              <a:rPr lang="ja-JP" altLang="en-US" dirty="0">
                <a:solidFill>
                  <a:schemeClr val="accent2"/>
                </a:solidFill>
                <a:latin typeface="ＭＳ Ｐゴシック" charset="-128"/>
              </a:rPr>
              <a:t>■ </a:t>
            </a:r>
            <a:r>
              <a:rPr lang="ja-JP" altLang="en-US" dirty="0">
                <a:solidFill>
                  <a:srgbClr val="080808"/>
                </a:solidFill>
                <a:latin typeface="ＭＳ Ｐゴシック" charset="-128"/>
              </a:rPr>
              <a:t>７つの負荷分散アルゴリズム</a:t>
            </a:r>
            <a:br>
              <a:rPr lang="ja-JP" altLang="en-US" dirty="0">
                <a:solidFill>
                  <a:srgbClr val="080808"/>
                </a:solidFill>
                <a:latin typeface="ＭＳ Ｐゴシック" charset="-128"/>
              </a:rPr>
            </a:br>
            <a:r>
              <a:rPr lang="ja-JP" altLang="en-US" dirty="0">
                <a:solidFill>
                  <a:srgbClr val="080808"/>
                </a:solidFill>
                <a:latin typeface="ＭＳ Ｐゴシック" charset="-128"/>
              </a:rPr>
              <a:t>	</a:t>
            </a:r>
            <a:r>
              <a:rPr lang="ja-JP" altLang="en-US" sz="1600" dirty="0">
                <a:solidFill>
                  <a:srgbClr val="080808"/>
                </a:solidFill>
                <a:latin typeface="ＭＳ Ｐゴシック" charset="-128"/>
              </a:rPr>
              <a:t>・　</a:t>
            </a:r>
            <a:r>
              <a:rPr lang="en-US" altLang="ja-JP" sz="1600" dirty="0">
                <a:solidFill>
                  <a:srgbClr val="080808"/>
                </a:solidFill>
                <a:latin typeface="ＭＳ Ｐゴシック" charset="-128"/>
              </a:rPr>
              <a:t>Round Robin		-</a:t>
            </a:r>
            <a:r>
              <a:rPr lang="ja-JP" altLang="en-US" sz="1600" dirty="0">
                <a:solidFill>
                  <a:srgbClr val="080808"/>
                </a:solidFill>
                <a:latin typeface="ＭＳ Ｐゴシック" charset="-128"/>
              </a:rPr>
              <a:t>　ラウンドロビン</a:t>
            </a:r>
          </a:p>
          <a:p>
            <a:pPr defTabSz="711200">
              <a:tabLst>
                <a:tab pos="623888" algn="l"/>
              </a:tabLst>
            </a:pPr>
            <a:r>
              <a:rPr lang="ja-JP" altLang="en-US" sz="1600" dirty="0">
                <a:solidFill>
                  <a:srgbClr val="080808"/>
                </a:solidFill>
                <a:latin typeface="ＭＳ Ｐゴシック" charset="-128"/>
              </a:rPr>
              <a:t>	・　</a:t>
            </a:r>
            <a:r>
              <a:rPr lang="en-US" altLang="ja-JP" sz="1600" dirty="0">
                <a:solidFill>
                  <a:srgbClr val="080808"/>
                </a:solidFill>
                <a:latin typeface="ＭＳ Ｐゴシック" charset="-128"/>
              </a:rPr>
              <a:t>Static Weight		-</a:t>
            </a:r>
            <a:r>
              <a:rPr lang="ja-JP" altLang="en-US" sz="1600" dirty="0">
                <a:solidFill>
                  <a:srgbClr val="080808"/>
                </a:solidFill>
                <a:latin typeface="ＭＳ Ｐゴシック" charset="-128"/>
              </a:rPr>
              <a:t>　静的な重み付けラウンドロビン</a:t>
            </a:r>
          </a:p>
          <a:p>
            <a:pPr defTabSz="711200">
              <a:tabLst>
                <a:tab pos="623888" algn="l"/>
              </a:tabLst>
            </a:pPr>
            <a:r>
              <a:rPr lang="ja-JP" altLang="en-US" sz="1600" dirty="0">
                <a:solidFill>
                  <a:srgbClr val="080808"/>
                </a:solidFill>
                <a:latin typeface="ＭＳ Ｐゴシック" charset="-128"/>
              </a:rPr>
              <a:t>	・　</a:t>
            </a:r>
            <a:r>
              <a:rPr lang="en-US" altLang="ja-JP" sz="1600" dirty="0">
                <a:solidFill>
                  <a:srgbClr val="080808"/>
                </a:solidFill>
                <a:latin typeface="ＭＳ Ｐゴシック" charset="-128"/>
              </a:rPr>
              <a:t>Least Connection	-</a:t>
            </a:r>
            <a:r>
              <a:rPr lang="ja-JP" altLang="en-US" sz="1600" dirty="0">
                <a:solidFill>
                  <a:srgbClr val="080808"/>
                </a:solidFill>
                <a:latin typeface="ＭＳ Ｐゴシック" charset="-128"/>
              </a:rPr>
              <a:t>　最小コネクション数　</a:t>
            </a:r>
          </a:p>
          <a:p>
            <a:pPr defTabSz="711200">
              <a:tabLst>
                <a:tab pos="623888" algn="l"/>
              </a:tabLst>
            </a:pPr>
            <a:r>
              <a:rPr lang="ja-JP" altLang="en-US" sz="1600" dirty="0">
                <a:solidFill>
                  <a:srgbClr val="080808"/>
                </a:solidFill>
                <a:latin typeface="ＭＳ Ｐゴシック" charset="-128"/>
              </a:rPr>
              <a:t>	・　</a:t>
            </a:r>
            <a:r>
              <a:rPr lang="en-US" altLang="ja-JP" sz="1600" dirty="0">
                <a:solidFill>
                  <a:srgbClr val="080808"/>
                </a:solidFill>
                <a:latin typeface="ＭＳ Ｐゴシック" charset="-128"/>
              </a:rPr>
              <a:t>Fastest Response	-</a:t>
            </a:r>
            <a:r>
              <a:rPr lang="ja-JP" altLang="en-US" sz="1600" dirty="0">
                <a:solidFill>
                  <a:srgbClr val="080808"/>
                </a:solidFill>
                <a:latin typeface="ＭＳ Ｐゴシック" charset="-128"/>
              </a:rPr>
              <a:t>　最小レスポンス</a:t>
            </a:r>
          </a:p>
          <a:p>
            <a:pPr defTabSz="711200">
              <a:tabLst>
                <a:tab pos="623888" algn="l"/>
              </a:tabLst>
            </a:pPr>
            <a:r>
              <a:rPr lang="ja-JP" altLang="en-US" sz="1600" dirty="0">
                <a:solidFill>
                  <a:srgbClr val="080808"/>
                </a:solidFill>
                <a:latin typeface="ＭＳ Ｐゴシック" charset="-128"/>
              </a:rPr>
              <a:t>	・　</a:t>
            </a:r>
            <a:r>
              <a:rPr lang="en-US" altLang="ja-JP" sz="1600" dirty="0">
                <a:solidFill>
                  <a:srgbClr val="080808"/>
                </a:solidFill>
                <a:latin typeface="ＭＳ Ｐゴシック" charset="-128"/>
              </a:rPr>
              <a:t>Adaptive</a:t>
            </a:r>
            <a:r>
              <a:rPr lang="ja-JP" altLang="en-US" sz="1600" dirty="0">
                <a:solidFill>
                  <a:srgbClr val="080808"/>
                </a:solidFill>
                <a:latin typeface="ＭＳ Ｐゴシック" charset="-128"/>
              </a:rPr>
              <a:t>		</a:t>
            </a:r>
            <a:r>
              <a:rPr lang="en-US" altLang="ja-JP" sz="1600" dirty="0">
                <a:solidFill>
                  <a:srgbClr val="080808"/>
                </a:solidFill>
                <a:latin typeface="ＭＳ Ｐゴシック" charset="-128"/>
              </a:rPr>
              <a:t>-</a:t>
            </a:r>
            <a:r>
              <a:rPr lang="ja-JP" altLang="en-US" sz="1600" dirty="0">
                <a:solidFill>
                  <a:srgbClr val="080808"/>
                </a:solidFill>
                <a:latin typeface="ＭＳ Ｐゴシック" charset="-128"/>
              </a:rPr>
              <a:t>　</a:t>
            </a:r>
            <a:r>
              <a:rPr lang="en-US" altLang="ja-JP" sz="1600" dirty="0">
                <a:solidFill>
                  <a:srgbClr val="080808"/>
                </a:solidFill>
                <a:latin typeface="ＭＳ Ｐゴシック" charset="-128"/>
              </a:rPr>
              <a:t>Least Connection </a:t>
            </a:r>
            <a:r>
              <a:rPr lang="ja-JP" altLang="en-US" sz="1600" dirty="0">
                <a:solidFill>
                  <a:srgbClr val="080808"/>
                </a:solidFill>
                <a:latin typeface="ＭＳ Ｐゴシック" charset="-128"/>
              </a:rPr>
              <a:t>と </a:t>
            </a:r>
            <a:r>
              <a:rPr lang="en-US" altLang="ja-JP" sz="1600" dirty="0">
                <a:solidFill>
                  <a:srgbClr val="080808"/>
                </a:solidFill>
                <a:latin typeface="ＭＳ Ｐゴシック" charset="-128"/>
              </a:rPr>
              <a:t>Fastest Response </a:t>
            </a:r>
            <a:r>
              <a:rPr lang="ja-JP" altLang="en-US" sz="1600" dirty="0">
                <a:solidFill>
                  <a:srgbClr val="080808"/>
                </a:solidFill>
                <a:latin typeface="ＭＳ Ｐゴシック" charset="-128"/>
              </a:rPr>
              <a:t>の組み合わせ</a:t>
            </a:r>
          </a:p>
          <a:p>
            <a:pPr defTabSz="711200">
              <a:tabLst>
                <a:tab pos="623888" algn="l"/>
              </a:tabLst>
            </a:pPr>
            <a:r>
              <a:rPr lang="ja-JP" altLang="en-US" sz="1600" dirty="0">
                <a:solidFill>
                  <a:srgbClr val="080808"/>
                </a:solidFill>
                <a:latin typeface="ＭＳ Ｐゴシック" charset="-128"/>
              </a:rPr>
              <a:t>	・　</a:t>
            </a:r>
            <a:r>
              <a:rPr lang="en-US" altLang="ja-JP" sz="1600" dirty="0">
                <a:solidFill>
                  <a:srgbClr val="080808"/>
                </a:solidFill>
                <a:latin typeface="ＭＳ Ｐゴシック" charset="-128"/>
              </a:rPr>
              <a:t>Custom		-</a:t>
            </a:r>
            <a:r>
              <a:rPr lang="ja-JP" altLang="en-US" sz="1600" dirty="0">
                <a:solidFill>
                  <a:srgbClr val="080808"/>
                </a:solidFill>
                <a:latin typeface="ＭＳ Ｐゴシック" charset="-128"/>
              </a:rPr>
              <a:t>　</a:t>
            </a:r>
            <a:r>
              <a:rPr lang="en-US" altLang="ja-JP" sz="1600" dirty="0">
                <a:solidFill>
                  <a:srgbClr val="080808"/>
                </a:solidFill>
                <a:latin typeface="ＭＳ Ｐゴシック" charset="-128"/>
              </a:rPr>
              <a:t>Least Connection </a:t>
            </a:r>
            <a:r>
              <a:rPr lang="ja-JP" altLang="en-US" sz="1600" dirty="0">
                <a:solidFill>
                  <a:srgbClr val="080808"/>
                </a:solidFill>
                <a:latin typeface="ＭＳ Ｐゴシック" charset="-128"/>
              </a:rPr>
              <a:t>と </a:t>
            </a:r>
            <a:r>
              <a:rPr lang="en-US" altLang="ja-JP" sz="1600" dirty="0">
                <a:solidFill>
                  <a:srgbClr val="080808"/>
                </a:solidFill>
                <a:latin typeface="ＭＳ Ｐゴシック" charset="-128"/>
              </a:rPr>
              <a:t>Fastest Response </a:t>
            </a:r>
            <a:r>
              <a:rPr lang="ja-JP" altLang="en-US" sz="1600" dirty="0">
                <a:solidFill>
                  <a:srgbClr val="080808"/>
                </a:solidFill>
                <a:latin typeface="ＭＳ Ｐゴシック" charset="-128"/>
              </a:rPr>
              <a:t>の比率をカスタマイズ設定</a:t>
            </a:r>
          </a:p>
          <a:p>
            <a:pPr defTabSz="711200">
              <a:tabLst>
                <a:tab pos="623888" algn="l"/>
              </a:tabLst>
            </a:pPr>
            <a:r>
              <a:rPr lang="ja-JP" altLang="en-US" sz="1600" dirty="0">
                <a:solidFill>
                  <a:srgbClr val="080808"/>
                </a:solidFill>
                <a:latin typeface="ＭＳ Ｐゴシック" charset="-128"/>
              </a:rPr>
              <a:t>	・　</a:t>
            </a:r>
            <a:r>
              <a:rPr lang="en-US" altLang="ja-JP" sz="1600" dirty="0">
                <a:solidFill>
                  <a:srgbClr val="080808"/>
                </a:solidFill>
                <a:latin typeface="ＭＳ Ｐゴシック" charset="-128"/>
              </a:rPr>
              <a:t>Server Agent		-</a:t>
            </a:r>
            <a:r>
              <a:rPr lang="ja-JP" altLang="en-US" sz="1600" dirty="0">
                <a:solidFill>
                  <a:srgbClr val="080808"/>
                </a:solidFill>
                <a:latin typeface="ＭＳ Ｐゴシック" charset="-128"/>
              </a:rPr>
              <a:t>　サーバエージェント、もしくは </a:t>
            </a:r>
            <a:r>
              <a:rPr lang="en-US" altLang="ja-JP" sz="1600" dirty="0">
                <a:solidFill>
                  <a:srgbClr val="080808"/>
                </a:solidFill>
                <a:latin typeface="ＭＳ Ｐゴシック" charset="-128"/>
              </a:rPr>
              <a:t>VLB </a:t>
            </a:r>
            <a:r>
              <a:rPr lang="ja-JP" altLang="en-US" sz="1600" dirty="0" smtClean="0">
                <a:solidFill>
                  <a:srgbClr val="080808"/>
                </a:solidFill>
                <a:latin typeface="ＭＳ Ｐゴシック" charset="-128"/>
              </a:rPr>
              <a:t>による負荷</a:t>
            </a:r>
            <a:r>
              <a:rPr lang="ja-JP" altLang="en-US" sz="1600" dirty="0">
                <a:solidFill>
                  <a:srgbClr val="080808"/>
                </a:solidFill>
                <a:latin typeface="ＭＳ Ｐゴシック" charset="-128"/>
              </a:rPr>
              <a:t>分散</a:t>
            </a:r>
          </a:p>
        </p:txBody>
      </p:sp>
      <p:sp>
        <p:nvSpPr>
          <p:cNvPr id="29699" name="Line 26"/>
          <p:cNvSpPr>
            <a:spLocks noChangeShapeType="1"/>
          </p:cNvSpPr>
          <p:nvPr/>
        </p:nvSpPr>
        <p:spPr bwMode="auto">
          <a:xfrm>
            <a:off x="1557338" y="4370388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700" name="Text Box 27"/>
          <p:cNvSpPr txBox="1">
            <a:spLocks noChangeArrowheads="1"/>
          </p:cNvSpPr>
          <p:nvPr/>
        </p:nvSpPr>
        <p:spPr bwMode="auto">
          <a:xfrm>
            <a:off x="7170738" y="4354513"/>
            <a:ext cx="1320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>
                <a:latin typeface="ＭＳ Ｐゴシック" charset="-128"/>
              </a:rPr>
              <a:t>WEB </a:t>
            </a:r>
            <a:r>
              <a:rPr lang="ja-JP" altLang="en-US" sz="1200">
                <a:latin typeface="ＭＳ Ｐゴシック" charset="-128"/>
              </a:rPr>
              <a:t>サーバ１</a:t>
            </a:r>
          </a:p>
        </p:txBody>
      </p:sp>
      <p:sp>
        <p:nvSpPr>
          <p:cNvPr id="29701" name="Line 49"/>
          <p:cNvSpPr>
            <a:spLocks noChangeShapeType="1"/>
          </p:cNvSpPr>
          <p:nvPr/>
        </p:nvSpPr>
        <p:spPr bwMode="auto">
          <a:xfrm>
            <a:off x="6586538" y="379095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702" name="Line 50"/>
          <p:cNvSpPr>
            <a:spLocks noChangeShapeType="1"/>
          </p:cNvSpPr>
          <p:nvPr/>
        </p:nvSpPr>
        <p:spPr bwMode="auto">
          <a:xfrm>
            <a:off x="6586538" y="3786188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703" name="Line 51"/>
          <p:cNvSpPr>
            <a:spLocks noChangeShapeType="1"/>
          </p:cNvSpPr>
          <p:nvPr/>
        </p:nvSpPr>
        <p:spPr bwMode="auto">
          <a:xfrm>
            <a:off x="6586538" y="501015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704" name="Text Box 55"/>
          <p:cNvSpPr txBox="1">
            <a:spLocks noChangeArrowheads="1"/>
          </p:cNvSpPr>
          <p:nvPr/>
        </p:nvSpPr>
        <p:spPr bwMode="auto">
          <a:xfrm>
            <a:off x="827088" y="4724400"/>
            <a:ext cx="1484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>
                <a:latin typeface="ＭＳ Ｐゴシック" charset="-128"/>
              </a:rPr>
              <a:t>新規リクエスト</a:t>
            </a:r>
          </a:p>
        </p:txBody>
      </p:sp>
      <p:sp>
        <p:nvSpPr>
          <p:cNvPr id="29705" name="Text Box 56"/>
          <p:cNvSpPr txBox="1">
            <a:spLocks noChangeArrowheads="1"/>
          </p:cNvSpPr>
          <p:nvPr/>
        </p:nvSpPr>
        <p:spPr bwMode="auto">
          <a:xfrm>
            <a:off x="5062538" y="5086350"/>
            <a:ext cx="1676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>
                <a:latin typeface="ＭＳ Ｐゴシック" charset="-128"/>
              </a:rPr>
              <a:t>アルゴリズムに従い</a:t>
            </a:r>
            <a:r>
              <a:rPr lang="en-US" altLang="ja-JP" sz="1400">
                <a:latin typeface="ＭＳ Ｐゴシック" charset="-128"/>
              </a:rPr>
              <a:t>WEB </a:t>
            </a:r>
            <a:r>
              <a:rPr lang="ja-JP" altLang="en-US" sz="1400">
                <a:latin typeface="ＭＳ Ｐゴシック" charset="-128"/>
              </a:rPr>
              <a:t>サーバ２へ</a:t>
            </a:r>
          </a:p>
        </p:txBody>
      </p:sp>
      <p:sp>
        <p:nvSpPr>
          <p:cNvPr id="29706" name="Text Box 58"/>
          <p:cNvSpPr txBox="1">
            <a:spLocks noChangeArrowheads="1"/>
          </p:cNvSpPr>
          <p:nvPr/>
        </p:nvSpPr>
        <p:spPr bwMode="auto">
          <a:xfrm>
            <a:off x="731838" y="3582988"/>
            <a:ext cx="99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200">
                <a:latin typeface="ＭＳ Ｐゴシック" charset="-128"/>
              </a:rPr>
              <a:t>クライアント</a:t>
            </a:r>
          </a:p>
        </p:txBody>
      </p:sp>
      <p:sp>
        <p:nvSpPr>
          <p:cNvPr id="29708" name="Line 53"/>
          <p:cNvSpPr>
            <a:spLocks noChangeShapeType="1"/>
          </p:cNvSpPr>
          <p:nvPr/>
        </p:nvSpPr>
        <p:spPr bwMode="auto">
          <a:xfrm>
            <a:off x="4452938" y="4629150"/>
            <a:ext cx="2819400" cy="579438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709" name="Line 52"/>
          <p:cNvSpPr>
            <a:spLocks noChangeShapeType="1"/>
          </p:cNvSpPr>
          <p:nvPr/>
        </p:nvSpPr>
        <p:spPr bwMode="auto">
          <a:xfrm>
            <a:off x="1100138" y="4675188"/>
            <a:ext cx="1752600" cy="0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29710" name="Picture 64" descr="Webサーバ"/>
          <p:cNvPicPr>
            <a:picLocks noChangeAspect="1" noChangeArrowheads="1"/>
          </p:cNvPicPr>
          <p:nvPr/>
        </p:nvPicPr>
        <p:blipFill>
          <a:blip r:embed="rId3"/>
          <a:srcRect l="14955" t="2678" r="3728"/>
          <a:stretch>
            <a:fillRect/>
          </a:stretch>
        </p:blipFill>
        <p:spPr bwMode="auto">
          <a:xfrm>
            <a:off x="7424738" y="3440113"/>
            <a:ext cx="6175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65" descr="Webサーバ"/>
          <p:cNvPicPr>
            <a:picLocks noChangeAspect="1" noChangeArrowheads="1"/>
          </p:cNvPicPr>
          <p:nvPr/>
        </p:nvPicPr>
        <p:blipFill>
          <a:blip r:embed="rId3"/>
          <a:srcRect l="14955" t="2678" r="3728"/>
          <a:stretch>
            <a:fillRect/>
          </a:stretch>
        </p:blipFill>
        <p:spPr bwMode="auto">
          <a:xfrm>
            <a:off x="7424738" y="4811713"/>
            <a:ext cx="6175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2" name="Text Box 66"/>
          <p:cNvSpPr txBox="1">
            <a:spLocks noChangeArrowheads="1"/>
          </p:cNvSpPr>
          <p:nvPr/>
        </p:nvSpPr>
        <p:spPr bwMode="auto">
          <a:xfrm>
            <a:off x="7170738" y="5726113"/>
            <a:ext cx="1320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>
                <a:latin typeface="ＭＳ Ｐゴシック" charset="-128"/>
              </a:rPr>
              <a:t>WEB </a:t>
            </a:r>
            <a:r>
              <a:rPr lang="ja-JP" altLang="en-US" sz="1200">
                <a:latin typeface="ＭＳ Ｐゴシック" charset="-128"/>
              </a:rPr>
              <a:t>サーバ２</a:t>
            </a:r>
          </a:p>
        </p:txBody>
      </p:sp>
      <p:pic>
        <p:nvPicPr>
          <p:cNvPr id="29713" name="Picture 67" descr="PCモニタv"/>
          <p:cNvPicPr>
            <a:picLocks noChangeAspect="1" noChangeArrowheads="1"/>
          </p:cNvPicPr>
          <p:nvPr/>
        </p:nvPicPr>
        <p:blipFill>
          <a:blip r:embed="rId4"/>
          <a:srcRect t="902"/>
          <a:stretch>
            <a:fillRect/>
          </a:stretch>
        </p:blipFill>
        <p:spPr bwMode="auto">
          <a:xfrm>
            <a:off x="719138" y="3867150"/>
            <a:ext cx="9144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4" name="Rectangle 68"/>
          <p:cNvSpPr>
            <a:spLocks noChangeArrowheads="1"/>
          </p:cNvSpPr>
          <p:nvPr/>
        </p:nvSpPr>
        <p:spPr bwMode="auto">
          <a:xfrm>
            <a:off x="338138" y="3181350"/>
            <a:ext cx="8458200" cy="28956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29715" name="AutoShape 70"/>
          <p:cNvSpPr>
            <a:spLocks noChangeArrowheads="1"/>
          </p:cNvSpPr>
          <p:nvPr/>
        </p:nvSpPr>
        <p:spPr bwMode="auto">
          <a:xfrm>
            <a:off x="2484438" y="5157788"/>
            <a:ext cx="2501900" cy="550862"/>
          </a:xfrm>
          <a:prstGeom prst="wedgeRoundRectCallout">
            <a:avLst>
              <a:gd name="adj1" fmla="val -16880"/>
              <a:gd name="adj2" fmla="val -125218"/>
              <a:gd name="adj3" fmla="val 16667"/>
            </a:avLst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sz="1400">
                <a:latin typeface="ＭＳ Ｐゴシック" charset="-128"/>
              </a:rPr>
              <a:t>負荷分散アルゴリズムに従い適切なサーバへ送ります。</a:t>
            </a:r>
          </a:p>
        </p:txBody>
      </p:sp>
      <p:sp>
        <p:nvSpPr>
          <p:cNvPr id="29716" name="Text Box 71"/>
          <p:cNvSpPr txBox="1">
            <a:spLocks noChangeArrowheads="1"/>
          </p:cNvSpPr>
          <p:nvPr/>
        </p:nvSpPr>
        <p:spPr bwMode="auto">
          <a:xfrm>
            <a:off x="414338" y="6153150"/>
            <a:ext cx="7429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000">
                <a:solidFill>
                  <a:srgbClr val="FF0000"/>
                </a:solidFill>
                <a:latin typeface="ＭＳ Ｐゴシック" charset="-128"/>
              </a:rPr>
              <a:t>※ Server Agent </a:t>
            </a:r>
            <a:r>
              <a:rPr lang="ja-JP" altLang="en-US" sz="1000">
                <a:solidFill>
                  <a:srgbClr val="FF0000"/>
                </a:solidFill>
                <a:latin typeface="ＭＳ Ｐゴシック" charset="-128"/>
              </a:rPr>
              <a:t>は弊社サポート対象外となります。</a:t>
            </a:r>
          </a:p>
        </p:txBody>
      </p:sp>
      <p:pic>
        <p:nvPicPr>
          <p:cNvPr id="29718" name="Picture 5" descr="E370LX-3-4-with-reflection.png"/>
          <p:cNvPicPr>
            <a:picLocks noChangeAspect="1"/>
          </p:cNvPicPr>
          <p:nvPr/>
        </p:nvPicPr>
        <p:blipFill>
          <a:blip r:embed="rId5"/>
          <a:srcRect l="4195" t="2893" r="623" b="8434"/>
          <a:stretch>
            <a:fillRect/>
          </a:stretch>
        </p:blipFill>
        <p:spPr bwMode="auto">
          <a:xfrm>
            <a:off x="2555875" y="4076700"/>
            <a:ext cx="21336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6"/>
          <p:cNvSpPr txBox="1">
            <a:spLocks noChangeArrowheads="1"/>
          </p:cNvSpPr>
          <p:nvPr/>
        </p:nvSpPr>
        <p:spPr bwMode="auto">
          <a:xfrm>
            <a:off x="357188" y="77788"/>
            <a:ext cx="6519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6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IPv4</a:t>
            </a:r>
            <a:r>
              <a:rPr lang="ja-JP" altLang="en-US" sz="36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en-US" altLang="ja-JP" sz="36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/</a:t>
            </a:r>
            <a:r>
              <a:rPr lang="ja-JP" altLang="en-US" sz="36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en-US" altLang="ja-JP" sz="36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IPv6</a:t>
            </a:r>
            <a:r>
              <a:rPr lang="ja-JP" altLang="en-US" sz="36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 デュアルスタック</a:t>
            </a:r>
            <a:endParaRPr lang="en-US" altLang="ja-JP" sz="36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4034" name="Text Box 26"/>
          <p:cNvSpPr txBox="1">
            <a:spLocks noChangeArrowheads="1"/>
          </p:cNvSpPr>
          <p:nvPr/>
        </p:nvSpPr>
        <p:spPr bwMode="auto">
          <a:xfrm>
            <a:off x="452438" y="3729038"/>
            <a:ext cx="87630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dirty="0">
                <a:solidFill>
                  <a:srgbClr val="C00000"/>
                </a:solidFill>
                <a:latin typeface="+mn-ea"/>
                <a:ea typeface="+mn-ea"/>
              </a:rPr>
              <a:t>●</a:t>
            </a:r>
            <a:r>
              <a:rPr lang="ja-JP" altLang="en-US" sz="2000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en-US" altLang="ja-JP" sz="2000" dirty="0" smtClean="0">
                <a:latin typeface="+mn-ea"/>
                <a:ea typeface="+mn-ea"/>
              </a:rPr>
              <a:t>IPv4 / IPv6 </a:t>
            </a:r>
            <a:r>
              <a:rPr lang="ja-JP" altLang="en-US" sz="2000" dirty="0" smtClean="0">
                <a:latin typeface="+mn-ea"/>
                <a:ea typeface="+mn-ea"/>
              </a:rPr>
              <a:t>デュアルスタック対応</a:t>
            </a:r>
            <a:endParaRPr lang="ja-JP" altLang="en-US" sz="2000" dirty="0">
              <a:solidFill>
                <a:srgbClr val="080808"/>
              </a:solidFill>
              <a:latin typeface="+mn-ea"/>
              <a:ea typeface="+mn-ea"/>
            </a:endParaRPr>
          </a:p>
          <a:p>
            <a:endParaRPr lang="en-US" altLang="ja-JP" sz="1400" dirty="0" smtClean="0">
              <a:solidFill>
                <a:srgbClr val="080808"/>
              </a:solidFill>
              <a:latin typeface="+mn-ea"/>
              <a:ea typeface="+mn-ea"/>
            </a:endParaRPr>
          </a:p>
          <a:p>
            <a:r>
              <a:rPr lang="en-US" altLang="ja-JP" sz="1600" dirty="0" smtClean="0">
                <a:solidFill>
                  <a:srgbClr val="080808"/>
                </a:solidFill>
                <a:latin typeface="+mn-ea"/>
                <a:ea typeface="+mn-ea"/>
              </a:rPr>
              <a:t>  IPv4</a:t>
            </a:r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アドレス と </a:t>
            </a:r>
            <a:r>
              <a:rPr lang="en-US" altLang="ja-JP" sz="1600" dirty="0" smtClean="0">
                <a:solidFill>
                  <a:srgbClr val="080808"/>
                </a:solidFill>
                <a:latin typeface="+mn-ea"/>
                <a:ea typeface="+mn-ea"/>
              </a:rPr>
              <a:t>IPv6</a:t>
            </a:r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アドレスを混在して設定することが可能です。</a:t>
            </a:r>
            <a:endParaRPr lang="en-US" altLang="ja-JP" sz="1600" dirty="0" smtClean="0">
              <a:solidFill>
                <a:srgbClr val="080808"/>
              </a:solidFill>
              <a:latin typeface="+mn-ea"/>
              <a:ea typeface="+mn-ea"/>
            </a:endParaRPr>
          </a:p>
          <a:p>
            <a:endParaRPr lang="en-US" altLang="ja-JP" sz="1600" dirty="0" smtClean="0">
              <a:solidFill>
                <a:srgbClr val="080808"/>
              </a:solidFill>
              <a:latin typeface="+mn-ea"/>
              <a:ea typeface="+mn-ea"/>
            </a:endParaRPr>
          </a:p>
          <a:p>
            <a:r>
              <a:rPr lang="ja-JP" altLang="en-US" sz="1600" dirty="0">
                <a:solidFill>
                  <a:srgbClr val="080808"/>
                </a:solidFill>
                <a:latin typeface="+mn-ea"/>
                <a:ea typeface="+mn-ea"/>
              </a:rPr>
              <a:t>　</a:t>
            </a:r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また、グローバル</a:t>
            </a:r>
            <a:r>
              <a:rPr lang="en-US" altLang="ja-JP" sz="1600" dirty="0" smtClean="0">
                <a:solidFill>
                  <a:srgbClr val="080808"/>
                </a:solidFill>
                <a:latin typeface="+mn-ea"/>
                <a:ea typeface="+mn-ea"/>
              </a:rPr>
              <a:t>IP</a:t>
            </a:r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として </a:t>
            </a:r>
            <a:r>
              <a:rPr lang="en-US" altLang="ja-JP" sz="1600" dirty="0" smtClean="0">
                <a:solidFill>
                  <a:srgbClr val="080808"/>
                </a:solidFill>
                <a:latin typeface="+mn-ea"/>
                <a:ea typeface="+mn-ea"/>
              </a:rPr>
              <a:t>IPv6</a:t>
            </a:r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を設定し、内部で</a:t>
            </a:r>
            <a:r>
              <a:rPr lang="en-US" altLang="ja-JP" sz="1600" dirty="0" smtClean="0">
                <a:solidFill>
                  <a:srgbClr val="080808"/>
                </a:solidFill>
                <a:latin typeface="+mn-ea"/>
                <a:ea typeface="+mn-ea"/>
              </a:rPr>
              <a:t>IPv4</a:t>
            </a:r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アドレスに</a:t>
            </a:r>
            <a:r>
              <a:rPr lang="en-US" altLang="ja-JP" sz="1600" dirty="0" smtClean="0">
                <a:solidFill>
                  <a:srgbClr val="080808"/>
                </a:solidFill>
                <a:latin typeface="+mn-ea"/>
                <a:ea typeface="+mn-ea"/>
              </a:rPr>
              <a:t>NAT</a:t>
            </a:r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し</a:t>
            </a:r>
            <a:endParaRPr lang="en-US" altLang="ja-JP" sz="1600" dirty="0" smtClean="0">
              <a:solidFill>
                <a:srgbClr val="080808"/>
              </a:solidFill>
              <a:latin typeface="+mn-ea"/>
              <a:ea typeface="+mn-ea"/>
            </a:endParaRPr>
          </a:p>
          <a:p>
            <a:r>
              <a:rPr lang="ja-JP" altLang="en-US" sz="1600" dirty="0">
                <a:solidFill>
                  <a:srgbClr val="080808"/>
                </a:solidFill>
                <a:latin typeface="+mn-ea"/>
                <a:ea typeface="+mn-ea"/>
              </a:rPr>
              <a:t>　</a:t>
            </a:r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サーバへ負荷分散することも可能です。</a:t>
            </a:r>
            <a:endParaRPr lang="en-US" altLang="ja-JP" sz="1600" dirty="0" smtClean="0">
              <a:solidFill>
                <a:srgbClr val="080808"/>
              </a:solidFill>
              <a:latin typeface="+mn-ea"/>
              <a:ea typeface="+mn-ea"/>
            </a:endParaRPr>
          </a:p>
          <a:p>
            <a:endParaRPr lang="en-US" altLang="ja-JP" sz="1600" dirty="0">
              <a:solidFill>
                <a:srgbClr val="080808"/>
              </a:solidFill>
              <a:latin typeface="+mn-ea"/>
              <a:ea typeface="+mn-ea"/>
            </a:endParaRPr>
          </a:p>
          <a:p>
            <a:endParaRPr lang="en-US" altLang="ja-JP" sz="1600" dirty="0">
              <a:solidFill>
                <a:srgbClr val="080808"/>
              </a:solidFill>
              <a:latin typeface="+mn-ea"/>
              <a:ea typeface="+mn-ea"/>
            </a:endParaRPr>
          </a:p>
          <a:p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　</a:t>
            </a:r>
            <a:endParaRPr lang="ja-JP" altLang="en-US" sz="1600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44036" name="Line 135"/>
          <p:cNvSpPr>
            <a:spLocks noChangeShapeType="1"/>
          </p:cNvSpPr>
          <p:nvPr/>
        </p:nvSpPr>
        <p:spPr bwMode="auto">
          <a:xfrm>
            <a:off x="1519238" y="2205038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037" name="Line 156"/>
          <p:cNvSpPr>
            <a:spLocks noChangeShapeType="1"/>
          </p:cNvSpPr>
          <p:nvPr/>
        </p:nvSpPr>
        <p:spPr bwMode="auto">
          <a:xfrm>
            <a:off x="6777038" y="1366838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038" name="Line 157"/>
          <p:cNvSpPr>
            <a:spLocks noChangeShapeType="1"/>
          </p:cNvSpPr>
          <p:nvPr/>
        </p:nvSpPr>
        <p:spPr bwMode="auto">
          <a:xfrm>
            <a:off x="6777038" y="1366838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039" name="Line 158"/>
          <p:cNvSpPr>
            <a:spLocks noChangeShapeType="1"/>
          </p:cNvSpPr>
          <p:nvPr/>
        </p:nvSpPr>
        <p:spPr bwMode="auto">
          <a:xfrm>
            <a:off x="6777038" y="3119438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040" name="Text Box 161"/>
          <p:cNvSpPr txBox="1">
            <a:spLocks noChangeArrowheads="1"/>
          </p:cNvSpPr>
          <p:nvPr/>
        </p:nvSpPr>
        <p:spPr bwMode="auto">
          <a:xfrm>
            <a:off x="357188" y="1566151"/>
            <a:ext cx="1219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200" dirty="0" smtClean="0">
                <a:latin typeface="HGPｺﾞｼｯｸE" pitchFamily="50" charset="-128"/>
                <a:ea typeface="HGPｺﾞｼｯｸE" pitchFamily="50" charset="-128"/>
              </a:rPr>
              <a:t>クライアント </a:t>
            </a:r>
            <a:r>
              <a:rPr lang="en-US" altLang="ja-JP" sz="1200" dirty="0" smtClean="0">
                <a:latin typeface="HGPｺﾞｼｯｸE" pitchFamily="50" charset="-128"/>
                <a:ea typeface="HGPｺﾞｼｯｸE" pitchFamily="50" charset="-128"/>
              </a:rPr>
              <a:t>A</a:t>
            </a:r>
            <a:endParaRPr lang="ja-JP" altLang="en-US" sz="1200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44041" name="Text Box 166"/>
          <p:cNvSpPr txBox="1">
            <a:spLocks noChangeArrowheads="1"/>
          </p:cNvSpPr>
          <p:nvPr/>
        </p:nvSpPr>
        <p:spPr bwMode="auto">
          <a:xfrm>
            <a:off x="7310438" y="1824038"/>
            <a:ext cx="1320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>
                <a:latin typeface="HGPｺﾞｼｯｸE" pitchFamily="50" charset="-128"/>
                <a:ea typeface="HGPｺﾞｼｯｸE" pitchFamily="50" charset="-128"/>
              </a:rPr>
              <a:t>WEB </a:t>
            </a:r>
            <a:r>
              <a:rPr lang="ja-JP" altLang="en-US" sz="1200">
                <a:latin typeface="HGPｺﾞｼｯｸE" pitchFamily="50" charset="-128"/>
                <a:ea typeface="HGPｺﾞｼｯｸE" pitchFamily="50" charset="-128"/>
              </a:rPr>
              <a:t>サーバ１</a:t>
            </a:r>
          </a:p>
        </p:txBody>
      </p:sp>
      <p:sp>
        <p:nvSpPr>
          <p:cNvPr id="44042" name="Text Box 167"/>
          <p:cNvSpPr txBox="1">
            <a:spLocks noChangeArrowheads="1"/>
          </p:cNvSpPr>
          <p:nvPr/>
        </p:nvSpPr>
        <p:spPr bwMode="auto">
          <a:xfrm>
            <a:off x="7310438" y="3271838"/>
            <a:ext cx="1320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>
                <a:latin typeface="HGPｺﾞｼｯｸE" pitchFamily="50" charset="-128"/>
                <a:ea typeface="HGPｺﾞｼｯｸE" pitchFamily="50" charset="-128"/>
              </a:rPr>
              <a:t>WEB </a:t>
            </a:r>
            <a:r>
              <a:rPr lang="ja-JP" altLang="en-US" sz="1200">
                <a:latin typeface="HGPｺﾞｼｯｸE" pitchFamily="50" charset="-128"/>
                <a:ea typeface="HGPｺﾞｼｯｸE" pitchFamily="50" charset="-128"/>
              </a:rPr>
              <a:t>サーバ２</a:t>
            </a:r>
          </a:p>
        </p:txBody>
      </p:sp>
      <p:sp>
        <p:nvSpPr>
          <p:cNvPr id="44043" name="Text Box 168"/>
          <p:cNvSpPr txBox="1">
            <a:spLocks noChangeArrowheads="1"/>
          </p:cNvSpPr>
          <p:nvPr/>
        </p:nvSpPr>
        <p:spPr bwMode="auto">
          <a:xfrm>
            <a:off x="1979640" y="1087150"/>
            <a:ext cx="41438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HGPｺﾞｼｯｸE" pitchFamily="50" charset="-128"/>
                <a:ea typeface="HGPｺﾞｼｯｸE" pitchFamily="50" charset="-128"/>
              </a:rPr>
              <a:t>IPv</a:t>
            </a:r>
            <a:r>
              <a:rPr lang="en-US" altLang="ja-JP" sz="1600" dirty="0">
                <a:latin typeface="HGPｺﾞｼｯｸE" pitchFamily="50" charset="-128"/>
                <a:ea typeface="HGPｺﾞｼｯｸE" pitchFamily="50" charset="-128"/>
              </a:rPr>
              <a:t>6</a:t>
            </a:r>
            <a:r>
              <a:rPr lang="ja-JP" altLang="en-US" sz="1600" dirty="0" smtClean="0">
                <a:latin typeface="HGPｺﾞｼｯｸE" pitchFamily="50" charset="-128"/>
                <a:ea typeface="HGPｺﾞｼｯｸE" pitchFamily="50" charset="-128"/>
              </a:rPr>
              <a:t>リクエスト</a:t>
            </a:r>
            <a:r>
              <a:rPr lang="en-US" altLang="ja-JP" sz="1600" dirty="0" smtClean="0">
                <a:latin typeface="HGPｺﾞｼｯｸE" pitchFamily="50" charset="-128"/>
                <a:ea typeface="HGPｺﾞｼｯｸE" pitchFamily="50" charset="-128"/>
              </a:rPr>
              <a:t/>
            </a:r>
            <a:br>
              <a:rPr lang="en-US" altLang="ja-JP" sz="1600" dirty="0" smtClean="0">
                <a:latin typeface="HGPｺﾞｼｯｸE" pitchFamily="50" charset="-128"/>
                <a:ea typeface="HGPｺﾞｼｯｸE" pitchFamily="50" charset="-128"/>
              </a:rPr>
            </a:br>
            <a:r>
              <a:rPr lang="en-US" altLang="ja-JP" sz="1600" dirty="0" smtClean="0"/>
              <a:t>2607:f0d0:1b02:0051:0000:0000:0000:0001</a:t>
            </a:r>
            <a:endParaRPr lang="ja-JP" altLang="en-US" sz="1600" dirty="0">
              <a:latin typeface="HGPｺﾞｼｯｸE" pitchFamily="50" charset="-128"/>
              <a:ea typeface="HGPｺﾞｼｯｸE" pitchFamily="50" charset="-128"/>
            </a:endParaRPr>
          </a:p>
        </p:txBody>
      </p:sp>
      <p:pic>
        <p:nvPicPr>
          <p:cNvPr id="44046" name="Picture 177" descr="PCモニタv"/>
          <p:cNvPicPr>
            <a:picLocks noChangeAspect="1" noChangeArrowheads="1"/>
          </p:cNvPicPr>
          <p:nvPr/>
        </p:nvPicPr>
        <p:blipFill>
          <a:blip r:embed="rId3"/>
          <a:srcRect t="902"/>
          <a:stretch>
            <a:fillRect/>
          </a:stretch>
        </p:blipFill>
        <p:spPr bwMode="auto">
          <a:xfrm>
            <a:off x="604838" y="1824038"/>
            <a:ext cx="9144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Picture 178" descr="Webサーバ"/>
          <p:cNvPicPr>
            <a:picLocks noChangeAspect="1" noChangeArrowheads="1"/>
          </p:cNvPicPr>
          <p:nvPr/>
        </p:nvPicPr>
        <p:blipFill>
          <a:blip r:embed="rId4"/>
          <a:srcRect l="14955" t="2678" r="3728"/>
          <a:stretch>
            <a:fillRect/>
          </a:stretch>
        </p:blipFill>
        <p:spPr bwMode="auto">
          <a:xfrm>
            <a:off x="7462838" y="909638"/>
            <a:ext cx="6175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8" name="Picture 179" descr="Webサーバ"/>
          <p:cNvPicPr>
            <a:picLocks noChangeAspect="1" noChangeArrowheads="1"/>
          </p:cNvPicPr>
          <p:nvPr/>
        </p:nvPicPr>
        <p:blipFill>
          <a:blip r:embed="rId4"/>
          <a:srcRect l="14955" t="2678" r="3728"/>
          <a:stretch>
            <a:fillRect/>
          </a:stretch>
        </p:blipFill>
        <p:spPr bwMode="auto">
          <a:xfrm>
            <a:off x="7462838" y="2311400"/>
            <a:ext cx="6175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50" name="Line 181"/>
          <p:cNvSpPr>
            <a:spLocks noChangeShapeType="1"/>
          </p:cNvSpPr>
          <p:nvPr/>
        </p:nvSpPr>
        <p:spPr bwMode="auto">
          <a:xfrm flipV="1">
            <a:off x="1625106" y="1705410"/>
            <a:ext cx="5837732" cy="144027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053" name="Rectangle 183"/>
          <p:cNvSpPr>
            <a:spLocks noChangeArrowheads="1"/>
          </p:cNvSpPr>
          <p:nvPr/>
        </p:nvSpPr>
        <p:spPr bwMode="auto">
          <a:xfrm>
            <a:off x="327025" y="833438"/>
            <a:ext cx="8458200" cy="28194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pic>
        <p:nvPicPr>
          <p:cNvPr id="23" name="Picture 5" descr="E370LX-3-4-with-reflection.png"/>
          <p:cNvPicPr>
            <a:picLocks noChangeAspect="1"/>
          </p:cNvPicPr>
          <p:nvPr/>
        </p:nvPicPr>
        <p:blipFill>
          <a:blip r:embed="rId5"/>
          <a:srcRect l="4195" t="2893" r="623" b="8434"/>
          <a:stretch>
            <a:fillRect/>
          </a:stretch>
        </p:blipFill>
        <p:spPr bwMode="auto">
          <a:xfrm>
            <a:off x="3203810" y="1849438"/>
            <a:ext cx="21336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52" name="Line 162"/>
          <p:cNvSpPr>
            <a:spLocks noChangeShapeType="1"/>
          </p:cNvSpPr>
          <p:nvPr/>
        </p:nvSpPr>
        <p:spPr bwMode="auto">
          <a:xfrm>
            <a:off x="1576388" y="2311400"/>
            <a:ext cx="5753674" cy="23672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" name="Text Box 168"/>
          <p:cNvSpPr txBox="1">
            <a:spLocks noChangeArrowheads="1"/>
          </p:cNvSpPr>
          <p:nvPr/>
        </p:nvSpPr>
        <p:spPr bwMode="auto">
          <a:xfrm>
            <a:off x="3286046" y="2578100"/>
            <a:ext cx="17241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HGPｺﾞｼｯｸE" pitchFamily="50" charset="-128"/>
                <a:ea typeface="HGPｺﾞｼｯｸE" pitchFamily="50" charset="-128"/>
              </a:rPr>
              <a:t>IPv4</a:t>
            </a:r>
            <a:r>
              <a:rPr lang="ja-JP" altLang="en-US" sz="1600" dirty="0" smtClean="0">
                <a:latin typeface="HGPｺﾞｼｯｸE" pitchFamily="50" charset="-128"/>
                <a:ea typeface="HGPｺﾞｼｯｸE" pitchFamily="50" charset="-128"/>
              </a:rPr>
              <a:t>リクエスト</a:t>
            </a:r>
            <a:r>
              <a:rPr lang="en-US" altLang="ja-JP" sz="1600" dirty="0" smtClean="0">
                <a:latin typeface="HGPｺﾞｼｯｸE" pitchFamily="50" charset="-128"/>
                <a:ea typeface="HGPｺﾞｼｯｸE" pitchFamily="50" charset="-128"/>
              </a:rPr>
              <a:t/>
            </a:r>
            <a:br>
              <a:rPr lang="en-US" altLang="ja-JP" sz="1600" dirty="0" smtClean="0">
                <a:latin typeface="HGPｺﾞｼｯｸE" pitchFamily="50" charset="-128"/>
                <a:ea typeface="HGPｺﾞｼｯｸE" pitchFamily="50" charset="-128"/>
              </a:rPr>
            </a:br>
            <a:r>
              <a:rPr lang="en-US" altLang="ja-JP" sz="1600" dirty="0" smtClean="0"/>
              <a:t>192.168.100.1</a:t>
            </a:r>
            <a:endParaRPr lang="ja-JP" altLang="en-US" sz="1600" dirty="0">
              <a:latin typeface="HGPｺﾞｼｯｸE" pitchFamily="50" charset="-128"/>
              <a:ea typeface="HGPｺﾞｼｯｸ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72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6"/>
          <p:cNvSpPr txBox="1">
            <a:spLocks noChangeArrowheads="1"/>
          </p:cNvSpPr>
          <p:nvPr/>
        </p:nvSpPr>
        <p:spPr bwMode="auto">
          <a:xfrm>
            <a:off x="357188" y="77788"/>
            <a:ext cx="65198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サーバセッション維持機能</a:t>
            </a:r>
            <a:endParaRPr lang="en-US" altLang="ja-JP" sz="36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4034" name="Text Box 26"/>
          <p:cNvSpPr txBox="1">
            <a:spLocks noChangeArrowheads="1"/>
          </p:cNvSpPr>
          <p:nvPr/>
        </p:nvSpPr>
        <p:spPr bwMode="auto">
          <a:xfrm>
            <a:off x="452438" y="3729038"/>
            <a:ext cx="8763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dirty="0">
                <a:solidFill>
                  <a:srgbClr val="C00000"/>
                </a:solidFill>
                <a:latin typeface="+mn-ea"/>
                <a:ea typeface="+mn-ea"/>
              </a:rPr>
              <a:t>●</a:t>
            </a:r>
            <a:r>
              <a:rPr lang="ja-JP" altLang="en-US" sz="2000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ja-JP" altLang="en-US" sz="2000" dirty="0" smtClean="0">
                <a:latin typeface="+mn-ea"/>
                <a:ea typeface="+mn-ea"/>
              </a:rPr>
              <a:t>サーバ</a:t>
            </a:r>
            <a:r>
              <a:rPr lang="ja-JP" altLang="en-US" sz="2000" dirty="0" smtClean="0">
                <a:solidFill>
                  <a:srgbClr val="080808"/>
                </a:solidFill>
                <a:latin typeface="+mn-ea"/>
                <a:ea typeface="+mn-ea"/>
              </a:rPr>
              <a:t>セッション維持とは</a:t>
            </a:r>
            <a:endParaRPr lang="ja-JP" altLang="en-US" sz="2000" dirty="0">
              <a:solidFill>
                <a:srgbClr val="080808"/>
              </a:solidFill>
              <a:latin typeface="+mn-ea"/>
              <a:ea typeface="+mn-ea"/>
            </a:endParaRPr>
          </a:p>
          <a:p>
            <a:endParaRPr lang="en-US" altLang="ja-JP" sz="1400" dirty="0" smtClean="0">
              <a:solidFill>
                <a:srgbClr val="080808"/>
              </a:solidFill>
              <a:latin typeface="+mn-ea"/>
              <a:ea typeface="+mn-ea"/>
            </a:endParaRPr>
          </a:p>
          <a:p>
            <a:r>
              <a:rPr lang="en-US" altLang="ja-JP" sz="1600" dirty="0" smtClean="0">
                <a:solidFill>
                  <a:srgbClr val="080808"/>
                </a:solidFill>
                <a:latin typeface="+mn-ea"/>
                <a:ea typeface="+mn-ea"/>
              </a:rPr>
              <a:t>  </a:t>
            </a:r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同じクライアントからのリクエストを、同じサーバへ負荷分散する機能です。</a:t>
            </a:r>
            <a:r>
              <a:rPr lang="en-US" altLang="ja-JP" sz="1600" dirty="0">
                <a:solidFill>
                  <a:srgbClr val="080808"/>
                </a:solidFill>
                <a:latin typeface="+mn-ea"/>
                <a:ea typeface="+mn-ea"/>
              </a:rPr>
              <a:t/>
            </a:r>
            <a:br>
              <a:rPr lang="en-US" altLang="ja-JP" sz="1600" dirty="0">
                <a:solidFill>
                  <a:srgbClr val="080808"/>
                </a:solidFill>
                <a:latin typeface="+mn-ea"/>
                <a:ea typeface="+mn-ea"/>
              </a:rPr>
            </a:br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　サーバアプリケーションの仕様などで同一サーバへ接続する必要がある場合</a:t>
            </a:r>
            <a:r>
              <a:rPr lang="ja-JP" altLang="en-US" sz="1600" dirty="0">
                <a:solidFill>
                  <a:srgbClr val="080808"/>
                </a:solidFill>
                <a:latin typeface="+mn-ea"/>
                <a:ea typeface="+mn-ea"/>
              </a:rPr>
              <a:t>に使用</a:t>
            </a:r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します。</a:t>
            </a:r>
            <a:endParaRPr lang="en-US" altLang="ja-JP" sz="1600" dirty="0" smtClean="0">
              <a:solidFill>
                <a:srgbClr val="080808"/>
              </a:solidFill>
              <a:latin typeface="+mn-ea"/>
              <a:ea typeface="+mn-ea"/>
            </a:endParaRPr>
          </a:p>
          <a:p>
            <a:endParaRPr lang="en-US" altLang="ja-JP" sz="1600" dirty="0">
              <a:solidFill>
                <a:srgbClr val="080808"/>
              </a:solidFill>
              <a:latin typeface="+mn-ea"/>
              <a:ea typeface="+mn-ea"/>
            </a:endParaRPr>
          </a:p>
          <a:p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　</a:t>
            </a:r>
            <a:r>
              <a:rPr lang="en-US" altLang="ja-JP" sz="1600" dirty="0" smtClean="0">
                <a:solidFill>
                  <a:srgbClr val="080808"/>
                </a:solidFill>
                <a:latin typeface="+mn-ea"/>
                <a:ea typeface="+mn-ea"/>
              </a:rPr>
              <a:t>Equalizer</a:t>
            </a:r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では以下</a:t>
            </a:r>
            <a:r>
              <a:rPr lang="en-US" altLang="ja-JP" sz="1600" dirty="0" smtClean="0">
                <a:solidFill>
                  <a:srgbClr val="080808"/>
                </a:solidFill>
                <a:latin typeface="+mn-ea"/>
                <a:ea typeface="+mn-ea"/>
              </a:rPr>
              <a:t>2</a:t>
            </a:r>
            <a:r>
              <a:rPr lang="ja-JP" altLang="en-US" sz="1600" dirty="0" err="1" smtClean="0">
                <a:solidFill>
                  <a:srgbClr val="080808"/>
                </a:solidFill>
                <a:latin typeface="+mn-ea"/>
                <a:ea typeface="+mn-ea"/>
              </a:rPr>
              <a:t>つの</a:t>
            </a:r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代表的な設定が可能です。</a:t>
            </a:r>
            <a:endParaRPr lang="en-US" altLang="ja-JP" sz="1600" dirty="0" smtClean="0">
              <a:solidFill>
                <a:srgbClr val="080808"/>
              </a:solidFill>
              <a:latin typeface="+mn-ea"/>
              <a:ea typeface="+mn-ea"/>
            </a:endParaRPr>
          </a:p>
          <a:p>
            <a:r>
              <a:rPr lang="ja-JP" altLang="en-US" sz="1600" dirty="0">
                <a:solidFill>
                  <a:srgbClr val="080808"/>
                </a:solidFill>
                <a:latin typeface="+mn-ea"/>
                <a:ea typeface="+mn-ea"/>
              </a:rPr>
              <a:t>　</a:t>
            </a:r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　・</a:t>
            </a:r>
            <a:r>
              <a:rPr lang="en-US" altLang="ja-JP" sz="1600" b="1" dirty="0" smtClean="0">
                <a:solidFill>
                  <a:srgbClr val="080808"/>
                </a:solidFill>
                <a:latin typeface="+mn-ea"/>
                <a:ea typeface="+mn-ea"/>
              </a:rPr>
              <a:t>Sticky </a:t>
            </a:r>
            <a:r>
              <a:rPr lang="en-US" altLang="ja-JP" sz="1600" b="1" dirty="0">
                <a:solidFill>
                  <a:srgbClr val="080808"/>
                </a:solidFill>
                <a:latin typeface="+mn-ea"/>
                <a:ea typeface="+mn-ea"/>
              </a:rPr>
              <a:t>Time </a:t>
            </a:r>
            <a:r>
              <a:rPr lang="ja-JP" altLang="en-US" sz="1600" b="1" dirty="0" smtClean="0">
                <a:solidFill>
                  <a:srgbClr val="080808"/>
                </a:solidFill>
                <a:latin typeface="+mn-ea"/>
                <a:ea typeface="+mn-ea"/>
              </a:rPr>
              <a:t>　　</a:t>
            </a:r>
            <a:r>
              <a:rPr lang="en-US" altLang="ja-JP" sz="1600" b="1" dirty="0" smtClean="0">
                <a:solidFill>
                  <a:srgbClr val="080808"/>
                </a:solidFill>
                <a:latin typeface="+mn-ea"/>
                <a:ea typeface="+mn-ea"/>
              </a:rPr>
              <a:t>-</a:t>
            </a:r>
            <a:r>
              <a:rPr lang="ja-JP" altLang="en-US" sz="1600" b="1" dirty="0" smtClean="0">
                <a:solidFill>
                  <a:srgbClr val="080808"/>
                </a:solidFill>
                <a:latin typeface="+mn-ea"/>
                <a:ea typeface="+mn-ea"/>
              </a:rPr>
              <a:t>　</a:t>
            </a:r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送信元</a:t>
            </a:r>
            <a:r>
              <a:rPr lang="en-US" altLang="ja-JP" sz="1600" dirty="0" smtClean="0">
                <a:solidFill>
                  <a:srgbClr val="080808"/>
                </a:solidFill>
                <a:latin typeface="+mn-ea"/>
                <a:ea typeface="+mn-ea"/>
              </a:rPr>
              <a:t>IP</a:t>
            </a:r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アドレスに従ったサーバセッション維持</a:t>
            </a:r>
            <a:endParaRPr lang="en-US" altLang="ja-JP" sz="1600" dirty="0" smtClean="0">
              <a:solidFill>
                <a:srgbClr val="080808"/>
              </a:solidFill>
              <a:latin typeface="+mn-ea"/>
              <a:ea typeface="+mn-ea"/>
            </a:endParaRPr>
          </a:p>
          <a:p>
            <a:r>
              <a:rPr lang="ja-JP" altLang="en-US" sz="1600" dirty="0">
                <a:solidFill>
                  <a:srgbClr val="080808"/>
                </a:solidFill>
                <a:latin typeface="+mn-ea"/>
                <a:ea typeface="+mn-ea"/>
              </a:rPr>
              <a:t>　</a:t>
            </a:r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　・</a:t>
            </a:r>
            <a:r>
              <a:rPr lang="en-US" altLang="ja-JP" sz="1600" b="1" dirty="0" smtClean="0">
                <a:solidFill>
                  <a:srgbClr val="080808"/>
                </a:solidFill>
                <a:latin typeface="+mn-ea"/>
                <a:ea typeface="+mn-ea"/>
              </a:rPr>
              <a:t>Cookie Insert</a:t>
            </a:r>
            <a:r>
              <a:rPr lang="ja-JP" altLang="en-US" sz="1600" b="1" dirty="0">
                <a:solidFill>
                  <a:srgbClr val="080808"/>
                </a:solidFill>
                <a:latin typeface="+mn-ea"/>
                <a:ea typeface="+mn-ea"/>
              </a:rPr>
              <a:t> </a:t>
            </a:r>
            <a:r>
              <a:rPr lang="ja-JP" altLang="en-US" sz="1600" b="1" dirty="0" smtClean="0">
                <a:solidFill>
                  <a:srgbClr val="080808"/>
                </a:solidFill>
                <a:latin typeface="+mn-ea"/>
                <a:ea typeface="+mn-ea"/>
              </a:rPr>
              <a:t>　</a:t>
            </a:r>
            <a:r>
              <a:rPr lang="en-US" altLang="ja-JP" sz="1600" b="1" dirty="0" smtClean="0">
                <a:solidFill>
                  <a:srgbClr val="080808"/>
                </a:solidFill>
                <a:latin typeface="+mn-ea"/>
                <a:ea typeface="+mn-ea"/>
              </a:rPr>
              <a:t>-</a:t>
            </a:r>
            <a:r>
              <a:rPr lang="ja-JP" altLang="en-US" sz="1600" b="1" dirty="0" smtClean="0">
                <a:solidFill>
                  <a:srgbClr val="080808"/>
                </a:solidFill>
                <a:latin typeface="+mn-ea"/>
                <a:ea typeface="+mn-ea"/>
              </a:rPr>
              <a:t>　</a:t>
            </a:r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サーバセッション用の</a:t>
            </a:r>
            <a:r>
              <a:rPr lang="en-US" altLang="ja-JP" sz="1600" dirty="0" smtClean="0">
                <a:solidFill>
                  <a:srgbClr val="080808"/>
                </a:solidFill>
                <a:latin typeface="+mn-ea"/>
                <a:ea typeface="+mn-ea"/>
              </a:rPr>
              <a:t>Cookie</a:t>
            </a:r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を挿入する</a:t>
            </a:r>
            <a:endParaRPr lang="en-US" altLang="ja-JP" sz="1600" dirty="0" smtClean="0">
              <a:solidFill>
                <a:srgbClr val="080808"/>
              </a:solidFill>
              <a:latin typeface="+mn-ea"/>
              <a:ea typeface="+mn-ea"/>
            </a:endParaRPr>
          </a:p>
          <a:p>
            <a:endParaRPr lang="en-US" altLang="ja-JP" sz="1600" dirty="0">
              <a:solidFill>
                <a:srgbClr val="080808"/>
              </a:solidFill>
              <a:latin typeface="+mn-ea"/>
              <a:ea typeface="+mn-ea"/>
            </a:endParaRPr>
          </a:p>
          <a:p>
            <a:r>
              <a:rPr lang="ja-JP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　</a:t>
            </a:r>
            <a:endParaRPr lang="ja-JP" altLang="en-US" sz="1600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44036" name="Line 135"/>
          <p:cNvSpPr>
            <a:spLocks noChangeShapeType="1"/>
          </p:cNvSpPr>
          <p:nvPr/>
        </p:nvSpPr>
        <p:spPr bwMode="auto">
          <a:xfrm>
            <a:off x="1519238" y="2205038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037" name="Line 156"/>
          <p:cNvSpPr>
            <a:spLocks noChangeShapeType="1"/>
          </p:cNvSpPr>
          <p:nvPr/>
        </p:nvSpPr>
        <p:spPr bwMode="auto">
          <a:xfrm>
            <a:off x="6777038" y="1366838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038" name="Line 157"/>
          <p:cNvSpPr>
            <a:spLocks noChangeShapeType="1"/>
          </p:cNvSpPr>
          <p:nvPr/>
        </p:nvSpPr>
        <p:spPr bwMode="auto">
          <a:xfrm>
            <a:off x="6777038" y="1366838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039" name="Line 158"/>
          <p:cNvSpPr>
            <a:spLocks noChangeShapeType="1"/>
          </p:cNvSpPr>
          <p:nvPr/>
        </p:nvSpPr>
        <p:spPr bwMode="auto">
          <a:xfrm>
            <a:off x="6777038" y="3119438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040" name="Text Box 161"/>
          <p:cNvSpPr txBox="1">
            <a:spLocks noChangeArrowheads="1"/>
          </p:cNvSpPr>
          <p:nvPr/>
        </p:nvSpPr>
        <p:spPr bwMode="auto">
          <a:xfrm>
            <a:off x="616420" y="1443038"/>
            <a:ext cx="1219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200" smtClean="0">
                <a:latin typeface="HGPｺﾞｼｯｸE" pitchFamily="50" charset="-128"/>
                <a:ea typeface="HGPｺﾞｼｯｸE" pitchFamily="50" charset="-128"/>
              </a:rPr>
              <a:t>クライアント </a:t>
            </a:r>
            <a:r>
              <a:rPr lang="en-US" altLang="ja-JP" sz="1200" dirty="0" smtClean="0">
                <a:latin typeface="HGPｺﾞｼｯｸE" pitchFamily="50" charset="-128"/>
                <a:ea typeface="HGPｺﾞｼｯｸE" pitchFamily="50" charset="-128"/>
              </a:rPr>
              <a:t>A</a:t>
            </a:r>
            <a:endParaRPr lang="ja-JP" altLang="en-US" sz="1200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44041" name="Text Box 166"/>
          <p:cNvSpPr txBox="1">
            <a:spLocks noChangeArrowheads="1"/>
          </p:cNvSpPr>
          <p:nvPr/>
        </p:nvSpPr>
        <p:spPr bwMode="auto">
          <a:xfrm>
            <a:off x="7310438" y="1824038"/>
            <a:ext cx="1320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>
                <a:latin typeface="HGPｺﾞｼｯｸE" pitchFamily="50" charset="-128"/>
                <a:ea typeface="HGPｺﾞｼｯｸE" pitchFamily="50" charset="-128"/>
              </a:rPr>
              <a:t>WEB </a:t>
            </a:r>
            <a:r>
              <a:rPr lang="ja-JP" altLang="en-US" sz="1200">
                <a:latin typeface="HGPｺﾞｼｯｸE" pitchFamily="50" charset="-128"/>
                <a:ea typeface="HGPｺﾞｼｯｸE" pitchFamily="50" charset="-128"/>
              </a:rPr>
              <a:t>サーバ１</a:t>
            </a:r>
          </a:p>
        </p:txBody>
      </p:sp>
      <p:sp>
        <p:nvSpPr>
          <p:cNvPr id="44042" name="Text Box 167"/>
          <p:cNvSpPr txBox="1">
            <a:spLocks noChangeArrowheads="1"/>
          </p:cNvSpPr>
          <p:nvPr/>
        </p:nvSpPr>
        <p:spPr bwMode="auto">
          <a:xfrm>
            <a:off x="7310438" y="3271838"/>
            <a:ext cx="1320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>
                <a:latin typeface="HGPｺﾞｼｯｸE" pitchFamily="50" charset="-128"/>
                <a:ea typeface="HGPｺﾞｼｯｸE" pitchFamily="50" charset="-128"/>
              </a:rPr>
              <a:t>WEB </a:t>
            </a:r>
            <a:r>
              <a:rPr lang="ja-JP" altLang="en-US" sz="1200">
                <a:latin typeface="HGPｺﾞｼｯｸE" pitchFamily="50" charset="-128"/>
                <a:ea typeface="HGPｺﾞｼｯｸE" pitchFamily="50" charset="-128"/>
              </a:rPr>
              <a:t>サーバ２</a:t>
            </a:r>
          </a:p>
        </p:txBody>
      </p:sp>
      <p:sp>
        <p:nvSpPr>
          <p:cNvPr id="44043" name="Text Box 168"/>
          <p:cNvSpPr txBox="1">
            <a:spLocks noChangeArrowheads="1"/>
          </p:cNvSpPr>
          <p:nvPr/>
        </p:nvSpPr>
        <p:spPr bwMode="auto">
          <a:xfrm>
            <a:off x="1976438" y="1668463"/>
            <a:ext cx="1143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>
                <a:latin typeface="HGPｺﾞｼｯｸE" pitchFamily="50" charset="-128"/>
                <a:ea typeface="HGPｺﾞｼｯｸE" pitchFamily="50" charset="-128"/>
              </a:rPr>
              <a:t>TCP </a:t>
            </a:r>
            <a:r>
              <a:rPr lang="ja-JP" altLang="en-US" sz="1200">
                <a:latin typeface="HGPｺﾞｼｯｸE" pitchFamily="50" charset="-128"/>
                <a:ea typeface="HGPｺﾞｼｯｸE" pitchFamily="50" charset="-128"/>
              </a:rPr>
              <a:t>リクエスト</a:t>
            </a:r>
          </a:p>
        </p:txBody>
      </p:sp>
      <p:sp>
        <p:nvSpPr>
          <p:cNvPr id="44044" name="Text Box 174"/>
          <p:cNvSpPr txBox="1">
            <a:spLocks noChangeArrowheads="1"/>
          </p:cNvSpPr>
          <p:nvPr/>
        </p:nvSpPr>
        <p:spPr bwMode="auto">
          <a:xfrm>
            <a:off x="1824038" y="2281238"/>
            <a:ext cx="152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200">
                <a:latin typeface="HGPｺﾞｼｯｸE" pitchFamily="50" charset="-128"/>
                <a:ea typeface="HGPｺﾞｼｯｸE" pitchFamily="50" charset="-128"/>
              </a:rPr>
              <a:t>再 </a:t>
            </a:r>
            <a:r>
              <a:rPr lang="en-US" altLang="ja-JP" sz="1200">
                <a:latin typeface="HGPｺﾞｼｯｸE" pitchFamily="50" charset="-128"/>
                <a:ea typeface="HGPｺﾞｼｯｸE" pitchFamily="50" charset="-128"/>
              </a:rPr>
              <a:t>TCP </a:t>
            </a:r>
            <a:r>
              <a:rPr lang="ja-JP" altLang="en-US" sz="1200">
                <a:latin typeface="HGPｺﾞｼｯｸE" pitchFamily="50" charset="-128"/>
                <a:ea typeface="HGPｺﾞｼｯｸE" pitchFamily="50" charset="-128"/>
              </a:rPr>
              <a:t>リクエスト</a:t>
            </a:r>
          </a:p>
        </p:txBody>
      </p:sp>
      <p:pic>
        <p:nvPicPr>
          <p:cNvPr id="44046" name="Picture 177" descr="PCモニタv"/>
          <p:cNvPicPr>
            <a:picLocks noChangeAspect="1" noChangeArrowheads="1"/>
          </p:cNvPicPr>
          <p:nvPr/>
        </p:nvPicPr>
        <p:blipFill>
          <a:blip r:embed="rId3"/>
          <a:srcRect t="902"/>
          <a:stretch>
            <a:fillRect/>
          </a:stretch>
        </p:blipFill>
        <p:spPr bwMode="auto">
          <a:xfrm>
            <a:off x="604838" y="1824038"/>
            <a:ext cx="9144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Picture 178" descr="Webサーバ"/>
          <p:cNvPicPr>
            <a:picLocks noChangeAspect="1" noChangeArrowheads="1"/>
          </p:cNvPicPr>
          <p:nvPr/>
        </p:nvPicPr>
        <p:blipFill>
          <a:blip r:embed="rId4"/>
          <a:srcRect l="14955" t="2678" r="3728"/>
          <a:stretch>
            <a:fillRect/>
          </a:stretch>
        </p:blipFill>
        <p:spPr bwMode="auto">
          <a:xfrm>
            <a:off x="7462838" y="909638"/>
            <a:ext cx="6175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8" name="Picture 179" descr="Webサーバ"/>
          <p:cNvPicPr>
            <a:picLocks noChangeAspect="1" noChangeArrowheads="1"/>
          </p:cNvPicPr>
          <p:nvPr/>
        </p:nvPicPr>
        <p:blipFill>
          <a:blip r:embed="rId4"/>
          <a:srcRect l="14955" t="2678" r="3728"/>
          <a:stretch>
            <a:fillRect/>
          </a:stretch>
        </p:blipFill>
        <p:spPr bwMode="auto">
          <a:xfrm>
            <a:off x="7462838" y="2311400"/>
            <a:ext cx="6175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9" name="Line 180"/>
          <p:cNvSpPr>
            <a:spLocks noChangeShapeType="1"/>
          </p:cNvSpPr>
          <p:nvPr/>
        </p:nvSpPr>
        <p:spPr bwMode="auto">
          <a:xfrm flipV="1">
            <a:off x="5253038" y="1365250"/>
            <a:ext cx="2057400" cy="458788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050" name="Line 181"/>
          <p:cNvSpPr>
            <a:spLocks noChangeShapeType="1"/>
          </p:cNvSpPr>
          <p:nvPr/>
        </p:nvSpPr>
        <p:spPr bwMode="auto">
          <a:xfrm>
            <a:off x="1824038" y="1976438"/>
            <a:ext cx="1447800" cy="0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051" name="Line 171"/>
          <p:cNvSpPr>
            <a:spLocks noChangeShapeType="1"/>
          </p:cNvSpPr>
          <p:nvPr/>
        </p:nvSpPr>
        <p:spPr bwMode="auto">
          <a:xfrm>
            <a:off x="1824038" y="2586038"/>
            <a:ext cx="19812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052" name="Line 162"/>
          <p:cNvSpPr>
            <a:spLocks noChangeShapeType="1"/>
          </p:cNvSpPr>
          <p:nvPr/>
        </p:nvSpPr>
        <p:spPr bwMode="auto">
          <a:xfrm flipV="1">
            <a:off x="4567238" y="1900238"/>
            <a:ext cx="2667000" cy="6096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053" name="Rectangle 183"/>
          <p:cNvSpPr>
            <a:spLocks noChangeArrowheads="1"/>
          </p:cNvSpPr>
          <p:nvPr/>
        </p:nvSpPr>
        <p:spPr bwMode="auto">
          <a:xfrm>
            <a:off x="327025" y="833438"/>
            <a:ext cx="8458200" cy="28194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44054" name="Text Box 184"/>
          <p:cNvSpPr txBox="1">
            <a:spLocks noChangeArrowheads="1"/>
          </p:cNvSpPr>
          <p:nvPr/>
        </p:nvSpPr>
        <p:spPr bwMode="auto">
          <a:xfrm>
            <a:off x="3119438" y="985838"/>
            <a:ext cx="2610010" cy="646331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HGPｺﾞｼｯｸE" pitchFamily="50" charset="-128"/>
                <a:ea typeface="HGPｺﾞｼｯｸE" pitchFamily="50" charset="-128"/>
              </a:rPr>
              <a:t>クライアントからの通信を</a:t>
            </a:r>
            <a:endParaRPr lang="en-US" altLang="ja-JP" dirty="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dirty="0" smtClean="0">
                <a:latin typeface="HGPｺﾞｼｯｸE" pitchFamily="50" charset="-128"/>
                <a:ea typeface="HGPｺﾞｼｯｸE" pitchFamily="50" charset="-128"/>
              </a:rPr>
              <a:t>同一サーバへ振り分け</a:t>
            </a:r>
            <a:endParaRPr lang="en-US" altLang="ja-JP" dirty="0">
              <a:latin typeface="HGPｺﾞｼｯｸE" pitchFamily="50" charset="-128"/>
              <a:ea typeface="HGPｺﾞｼｯｸE" pitchFamily="50" charset="-128"/>
            </a:endParaRPr>
          </a:p>
        </p:txBody>
      </p:sp>
      <p:pic>
        <p:nvPicPr>
          <p:cNvPr id="23" name="Picture 5" descr="E370LX-3-4-with-reflection.png"/>
          <p:cNvPicPr>
            <a:picLocks noChangeAspect="1"/>
          </p:cNvPicPr>
          <p:nvPr/>
        </p:nvPicPr>
        <p:blipFill>
          <a:blip r:embed="rId5"/>
          <a:srcRect l="4195" t="2893" r="623" b="8434"/>
          <a:stretch>
            <a:fillRect/>
          </a:stretch>
        </p:blipFill>
        <p:spPr bwMode="auto">
          <a:xfrm>
            <a:off x="3203810" y="1849438"/>
            <a:ext cx="21336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0800">
          <a:solidFill>
            <a:srgbClr val="000000"/>
          </a:solidFill>
          <a:round/>
          <a:headEnd/>
          <a:tailEnd type="triangle" w="med" len="med"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832</Words>
  <Application>Microsoft Office PowerPoint</Application>
  <PresentationFormat>画面に合わせる (4:3)</PresentationFormat>
  <Paragraphs>286</Paragraphs>
  <Slides>21</Slides>
  <Notes>17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3" baseType="lpstr">
      <vt:lpstr>Office テーマ</vt:lpstr>
      <vt:lpstr>ワークシート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2014-11-28T02:44:20Z</dcterms:created>
  <dcterms:modified xsi:type="dcterms:W3CDTF">2014-11-28T02:44:30Z</dcterms:modified>
</cp:coreProperties>
</file>